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6" r:id="rId10"/>
    <p:sldId id="265" r:id="rId11"/>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308" y="-2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71644602-75AC-49B1-8521-A2606C8550EE}" type="datetimeFigureOut">
              <a:rPr lang="el-GR" smtClean="0"/>
              <a:pPr/>
              <a:t>12/3/2014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1880849A-B83D-4F48-AEDB-6119A9D166C7}"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644602-75AC-49B1-8521-A2606C8550EE}" type="datetimeFigureOut">
              <a:rPr lang="el-GR" smtClean="0"/>
              <a:pPr/>
              <a:t>12/3/2014</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0849A-B83D-4F48-AEDB-6119A9D166C7}"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6.jpeg"/><Relationship Id="rId5" Type="http://schemas.openxmlformats.org/officeDocument/2006/relationships/image" Target="../media/image3.png"/><Relationship Id="rId10" Type="http://schemas.openxmlformats.org/officeDocument/2006/relationships/image" Target="../media/image15.jpeg"/><Relationship Id="rId4" Type="http://schemas.openxmlformats.org/officeDocument/2006/relationships/hyperlink" Target="http://www.youtube.com/user/unicef" TargetMode="External"/><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4.png"/><Relationship Id="rId10" Type="http://schemas.openxmlformats.org/officeDocument/2006/relationships/image" Target="../media/image21.jpeg"/><Relationship Id="rId4" Type="http://schemas.openxmlformats.org/officeDocument/2006/relationships/image" Target="../media/image3.pn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3.png"/><Relationship Id="rId2" Type="http://schemas.openxmlformats.org/officeDocument/2006/relationships/slideLayout" Target="../slideLayouts/slideLayout1.xml"/><Relationship Id="rId1" Type="http://schemas.openxmlformats.org/officeDocument/2006/relationships/video" Target="file:///C:\Users\School%20PC\Documents\&#915;&#933;&#924;&#925;&#913;&#931;&#921;&#927;%20&#920;&#917;&#929;&#924;&#919;&#931;\&#915;&#965;&#956;&#957;&#940;&#963;&#953;&#959;%20&#920;&#949;&#961;&#956;&#942;&#962;%202013-2014\&#931;&#967;&#959;&#955;&#953;&#954;&#940;%20&#960;&#961;&#959;&#947;&#961;&#940;&#956;&#956;&#945;&#964;&#945;\Unicef\unicef.wmv"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png"/><Relationship Id="rId7"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video" Target="file:///C:\Users\School%20PC\Documents\&#915;&#933;&#924;&#925;&#913;&#931;&#921;&#927;%20&#920;&#917;&#929;&#924;&#919;&#931;\&#915;&#965;&#956;&#957;&#940;&#963;&#953;&#959;%20&#920;&#949;&#961;&#956;&#942;&#962;%202013-2014\&#931;&#967;&#959;&#955;&#953;&#954;&#940;%20&#960;&#961;&#959;&#947;&#961;&#940;&#956;&#956;&#945;&#964;&#945;\Unicef\Unicefschool.wmv"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l-GR" sz="2000" b="1" dirty="0" smtClean="0">
                <a:solidFill>
                  <a:schemeClr val="tx2">
                    <a:lumMod val="75000"/>
                  </a:schemeClr>
                </a:solidFill>
                <a:latin typeface="Trebuchet MS" pitchFamily="34" charset="0"/>
              </a:rPr>
              <a:t>Πρόγραμμα Πολιτιστικών Θεμάτων </a:t>
            </a:r>
          </a:p>
          <a:p>
            <a:pPr algn="ctr" fontAlgn="auto">
              <a:spcBef>
                <a:spcPts val="0"/>
              </a:spcBef>
              <a:spcAft>
                <a:spcPts val="0"/>
              </a:spcAft>
              <a:defRPr/>
            </a:pPr>
            <a:endParaRPr lang="el-GR" sz="2800" b="1" dirty="0" smtClean="0">
              <a:solidFill>
                <a:schemeClr val="tx2">
                  <a:lumMod val="75000"/>
                </a:schemeClr>
              </a:solidFill>
              <a:latin typeface="Trebuchet MS" pitchFamily="34" charset="0"/>
            </a:endParaRPr>
          </a:p>
          <a:p>
            <a:pPr algn="ctr" fontAlgn="auto">
              <a:spcBef>
                <a:spcPts val="0"/>
              </a:spcBef>
              <a:spcAft>
                <a:spcPts val="0"/>
              </a:spcAft>
              <a:defRPr/>
            </a:pPr>
            <a:r>
              <a:rPr lang="el-GR" sz="2800" b="1" dirty="0" smtClean="0">
                <a:solidFill>
                  <a:schemeClr val="tx2">
                    <a:lumMod val="75000"/>
                  </a:schemeClr>
                </a:solidFill>
                <a:latin typeface="Trebuchet MS" pitchFamily="34" charset="0"/>
              </a:rPr>
              <a:t>«</a:t>
            </a:r>
            <a:r>
              <a:rPr lang="el-GR" sz="2800" b="1" dirty="0">
                <a:solidFill>
                  <a:schemeClr val="tx2">
                    <a:lumMod val="75000"/>
                  </a:schemeClr>
                </a:solidFill>
                <a:latin typeface="Trebuchet MS" pitchFamily="34" charset="0"/>
              </a:rPr>
              <a:t>Σχολεία υπερασπιστές των παιδιών της UNICEF</a:t>
            </a:r>
            <a:r>
              <a:rPr lang="el-GR" sz="2800" b="1" dirty="0" smtClean="0">
                <a:solidFill>
                  <a:schemeClr val="tx2">
                    <a:lumMod val="75000"/>
                  </a:schemeClr>
                </a:solidFill>
                <a:latin typeface="Trebuchet MS" pitchFamily="34" charset="0"/>
              </a:rPr>
              <a:t>»</a:t>
            </a:r>
            <a:endParaRPr lang="el-GR" sz="2800" b="1" dirty="0">
              <a:solidFill>
                <a:schemeClr val="tx2">
                  <a:lumMod val="75000"/>
                </a:schemeClr>
              </a:solidFill>
              <a:latin typeface="Trebuchet MS" pitchFamily="34" charset="0"/>
            </a:endParaRPr>
          </a:p>
          <a:p>
            <a:pPr algn="ctr" fontAlgn="auto">
              <a:spcBef>
                <a:spcPts val="0"/>
              </a:spcBef>
              <a:spcAft>
                <a:spcPts val="0"/>
              </a:spcAft>
              <a:defRPr/>
            </a:pPr>
            <a:endParaRPr lang="el-GR" sz="2000" b="1" dirty="0" smtClean="0">
              <a:solidFill>
                <a:schemeClr val="tx2">
                  <a:lumMod val="75000"/>
                </a:schemeClr>
              </a:solidFill>
              <a:latin typeface="Trebuchet MS" pitchFamily="34" charset="0"/>
            </a:endParaRPr>
          </a:p>
          <a:p>
            <a:pPr algn="ctr" fontAlgn="auto">
              <a:spcBef>
                <a:spcPts val="0"/>
              </a:spcBef>
              <a:spcAft>
                <a:spcPts val="0"/>
              </a:spcAft>
              <a:defRPr/>
            </a:pPr>
            <a:r>
              <a:rPr lang="el-GR" sz="2000" b="1" dirty="0" smtClean="0">
                <a:solidFill>
                  <a:schemeClr val="tx2">
                    <a:lumMod val="75000"/>
                  </a:schemeClr>
                </a:solidFill>
                <a:latin typeface="Trebuchet MS" pitchFamily="34" charset="0"/>
              </a:rPr>
              <a:t>του Γυμνασίου Θερμής </a:t>
            </a:r>
          </a:p>
          <a:p>
            <a:pPr algn="ctr" fontAlgn="auto">
              <a:spcBef>
                <a:spcPts val="0"/>
              </a:spcBef>
              <a:spcAft>
                <a:spcPts val="0"/>
              </a:spcAft>
              <a:defRPr/>
            </a:pPr>
            <a:endParaRPr lang="el-GR" b="1" dirty="0" smtClean="0">
              <a:solidFill>
                <a:schemeClr val="tx2">
                  <a:lumMod val="75000"/>
                </a:schemeClr>
              </a:solidFill>
              <a:latin typeface="Trebuchet MS" pitchFamily="34" charset="0"/>
            </a:endParaRPr>
          </a:p>
          <a:p>
            <a:pPr algn="ctr" fontAlgn="auto">
              <a:spcBef>
                <a:spcPts val="0"/>
              </a:spcBef>
              <a:spcAft>
                <a:spcPts val="0"/>
              </a:spcAft>
              <a:defRPr/>
            </a:pPr>
            <a:r>
              <a:rPr lang="el-GR" sz="1200" b="1" dirty="0" smtClean="0">
                <a:solidFill>
                  <a:schemeClr val="tx2">
                    <a:lumMod val="75000"/>
                  </a:schemeClr>
                </a:solidFill>
                <a:latin typeface="Trebuchet MS" pitchFamily="34" charset="0"/>
              </a:rPr>
              <a:t>Θερμή 2014</a:t>
            </a:r>
          </a:p>
          <a:p>
            <a:pPr algn="ctr" fontAlgn="auto">
              <a:spcBef>
                <a:spcPts val="0"/>
              </a:spcBef>
              <a:spcAft>
                <a:spcPts val="0"/>
              </a:spcAft>
              <a:defRPr/>
            </a:pPr>
            <a:endParaRPr lang="el-GR" sz="1200" b="1" dirty="0">
              <a:solidFill>
                <a:sysClr val="windowText" lastClr="000000"/>
              </a:solidFill>
              <a:latin typeface="Trebuchet MS" pitchFamily="34" charset="0"/>
            </a:endParaRPr>
          </a:p>
          <a:p>
            <a:pPr algn="ctr" fontAlgn="auto">
              <a:spcBef>
                <a:spcPts val="0"/>
              </a:spcBef>
              <a:spcAft>
                <a:spcPts val="0"/>
              </a:spcAft>
              <a:defRPr/>
            </a:pPr>
            <a:endParaRPr lang="el-GR" sz="1200" b="1" dirty="0" smtClean="0">
              <a:solidFill>
                <a:sysClr val="windowText" lastClr="000000"/>
              </a:solidFill>
              <a:latin typeface="Trebuchet MS" pitchFamily="34" charset="0"/>
            </a:endParaRPr>
          </a:p>
          <a:p>
            <a:pPr algn="ctr" fontAlgn="auto">
              <a:spcBef>
                <a:spcPts val="0"/>
              </a:spcBef>
              <a:spcAft>
                <a:spcPts val="0"/>
              </a:spcAft>
              <a:defRPr/>
            </a:pPr>
            <a:endParaRPr lang="el-GR" sz="1200" b="1" dirty="0">
              <a:solidFill>
                <a:sysClr val="windowText" lastClr="000000"/>
              </a:solidFill>
              <a:latin typeface="Trebuchet MS" pitchFamily="34" charset="0"/>
            </a:endParaRPr>
          </a:p>
          <a:p>
            <a:pPr algn="ctr" fontAlgn="auto">
              <a:spcBef>
                <a:spcPts val="0"/>
              </a:spcBef>
              <a:spcAft>
                <a:spcPts val="0"/>
              </a:spcAft>
              <a:defRPr/>
            </a:pPr>
            <a:endParaRPr lang="en-GB" sz="1200" b="1" dirty="0">
              <a:solidFill>
                <a:sysClr val="windowText" lastClr="000000"/>
              </a:solidFill>
              <a:latin typeface="Trebuchet MS" pitchFamily="34" charset="0"/>
            </a:endParaRPr>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16392" name="Picture 8" descr="http://www.sarajevotimes.com/wp-content/uploads/2013/04/unicef.jpg"/>
          <p:cNvPicPr>
            <a:picLocks noChangeAspect="1" noChangeArrowheads="1"/>
          </p:cNvPicPr>
          <p:nvPr/>
        </p:nvPicPr>
        <p:blipFill>
          <a:blip r:embed="rId6" cstate="print"/>
          <a:srcRect/>
          <a:stretch>
            <a:fillRect/>
          </a:stretch>
        </p:blipFill>
        <p:spPr bwMode="auto">
          <a:xfrm>
            <a:off x="3563888" y="4437112"/>
            <a:ext cx="1830805" cy="1037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394" name="Picture 10" descr="https://encrypted-tbn2.gstatic.com/images?q=tbn:ANd9GcRqdqaQXvR4FB43hhe8iJhS1ybwf-dEH95SdxS8gIHpL5_YZUxo6w"/>
          <p:cNvPicPr>
            <a:picLocks noChangeAspect="1" noChangeArrowheads="1"/>
          </p:cNvPicPr>
          <p:nvPr/>
        </p:nvPicPr>
        <p:blipFill>
          <a:blip r:embed="rId7" cstate="print"/>
          <a:srcRect/>
          <a:stretch>
            <a:fillRect/>
          </a:stretch>
        </p:blipFill>
        <p:spPr bwMode="auto">
          <a:xfrm>
            <a:off x="5724128" y="4437112"/>
            <a:ext cx="1585374" cy="10511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396" name="Picture 12" descr="https://encrypted-tbn3.gstatic.com/images?q=tbn:ANd9GcSj716xXJR7AKvkRv_jyBqpWdILqsk-FAbfsenlO7QOI8YYnwPRHg"/>
          <p:cNvPicPr>
            <a:picLocks noChangeAspect="1" noChangeArrowheads="1"/>
          </p:cNvPicPr>
          <p:nvPr/>
        </p:nvPicPr>
        <p:blipFill>
          <a:blip r:embed="rId8" cstate="print"/>
          <a:srcRect/>
          <a:stretch>
            <a:fillRect/>
          </a:stretch>
        </p:blipFill>
        <p:spPr bwMode="auto">
          <a:xfrm>
            <a:off x="1763688" y="4437112"/>
            <a:ext cx="1368152" cy="10247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l-GR" sz="1200" dirty="0" smtClean="0">
                <a:solidFill>
                  <a:schemeClr val="tx2">
                    <a:lumMod val="50000"/>
                  </a:schemeClr>
                </a:solidFill>
                <a:latin typeface="Trebuchet MS" pitchFamily="34" charset="0"/>
              </a:rPr>
              <a:t>Στο πολιτιστικό πρόγραμμα</a:t>
            </a:r>
          </a:p>
          <a:p>
            <a:pPr algn="ctr">
              <a:defRPr/>
            </a:pPr>
            <a:r>
              <a:rPr lang="el-GR" sz="1200" b="1" dirty="0" smtClean="0">
                <a:solidFill>
                  <a:schemeClr val="tx2">
                    <a:lumMod val="50000"/>
                  </a:schemeClr>
                </a:solidFill>
                <a:latin typeface="Trebuchet MS" pitchFamily="34" charset="0"/>
              </a:rPr>
              <a:t>«</a:t>
            </a:r>
            <a:r>
              <a:rPr lang="el-GR" sz="1200" b="1" dirty="0">
                <a:solidFill>
                  <a:schemeClr val="tx2">
                    <a:lumMod val="50000"/>
                  </a:schemeClr>
                </a:solidFill>
                <a:latin typeface="Trebuchet MS" pitchFamily="34" charset="0"/>
              </a:rPr>
              <a:t>Σχολεία υπερασπιστές των παιδιών της UNICEF»</a:t>
            </a:r>
          </a:p>
          <a:p>
            <a:pPr algn="ctr" fontAlgn="auto">
              <a:spcBef>
                <a:spcPts val="0"/>
              </a:spcBef>
              <a:spcAft>
                <a:spcPts val="0"/>
              </a:spcAft>
              <a:defRPr/>
            </a:pPr>
            <a:r>
              <a:rPr lang="el-GR" sz="1200" dirty="0" smtClean="0">
                <a:solidFill>
                  <a:schemeClr val="tx2">
                    <a:lumMod val="50000"/>
                  </a:schemeClr>
                </a:solidFill>
                <a:latin typeface="Trebuchet MS" pitchFamily="34" charset="0"/>
              </a:rPr>
              <a:t>συνεργάστηκαν οι 25 μαθητές των Γ1 και Γ2</a:t>
            </a:r>
          </a:p>
          <a:p>
            <a:pPr algn="ctr" fontAlgn="auto">
              <a:spcBef>
                <a:spcPts val="0"/>
              </a:spcBef>
              <a:spcAft>
                <a:spcPts val="0"/>
              </a:spcAft>
              <a:defRPr/>
            </a:pPr>
            <a:r>
              <a:rPr lang="el-GR" sz="1200" dirty="0" smtClean="0">
                <a:solidFill>
                  <a:schemeClr val="tx2">
                    <a:lumMod val="50000"/>
                  </a:schemeClr>
                </a:solidFill>
                <a:latin typeface="Trebuchet MS" pitchFamily="34" charset="0"/>
              </a:rPr>
              <a:t> τμημάτων της τρίτης τάξης του Γυμνασίου Θερμής </a:t>
            </a:r>
          </a:p>
          <a:p>
            <a:pPr algn="ctr" fontAlgn="auto">
              <a:spcBef>
                <a:spcPts val="0"/>
              </a:spcBef>
              <a:spcAft>
                <a:spcPts val="0"/>
              </a:spcAft>
              <a:defRPr/>
            </a:pPr>
            <a:r>
              <a:rPr lang="el-GR" sz="1200" dirty="0" smtClean="0">
                <a:solidFill>
                  <a:schemeClr val="tx2">
                    <a:lumMod val="50000"/>
                  </a:schemeClr>
                </a:solidFill>
                <a:latin typeface="Trebuchet MS" pitchFamily="34" charset="0"/>
              </a:rPr>
              <a:t>με τους καθηγητές τους </a:t>
            </a:r>
            <a:r>
              <a:rPr lang="el-GR" sz="1200" dirty="0" err="1" smtClean="0">
                <a:solidFill>
                  <a:schemeClr val="tx2">
                    <a:lumMod val="50000"/>
                  </a:schemeClr>
                </a:solidFill>
                <a:latin typeface="Trebuchet MS" pitchFamily="34" charset="0"/>
              </a:rPr>
              <a:t>Ρούγγος</a:t>
            </a:r>
            <a:r>
              <a:rPr lang="el-GR" sz="1200" dirty="0" smtClean="0">
                <a:solidFill>
                  <a:schemeClr val="tx2">
                    <a:lumMod val="50000"/>
                  </a:schemeClr>
                </a:solidFill>
                <a:latin typeface="Trebuchet MS" pitchFamily="34" charset="0"/>
              </a:rPr>
              <a:t> Γεώργιος, </a:t>
            </a:r>
          </a:p>
          <a:p>
            <a:pPr algn="ctr" fontAlgn="auto">
              <a:spcBef>
                <a:spcPts val="0"/>
              </a:spcBef>
              <a:spcAft>
                <a:spcPts val="0"/>
              </a:spcAft>
              <a:defRPr/>
            </a:pPr>
            <a:r>
              <a:rPr lang="el-GR" sz="1200" dirty="0" err="1" smtClean="0">
                <a:solidFill>
                  <a:schemeClr val="tx2">
                    <a:lumMod val="50000"/>
                  </a:schemeClr>
                </a:solidFill>
                <a:latin typeface="Trebuchet MS" pitchFamily="34" charset="0"/>
              </a:rPr>
              <a:t>Γεωργέλλη</a:t>
            </a:r>
            <a:r>
              <a:rPr lang="el-GR" sz="1200" dirty="0" smtClean="0">
                <a:solidFill>
                  <a:schemeClr val="tx2">
                    <a:lumMod val="50000"/>
                  </a:schemeClr>
                </a:solidFill>
                <a:latin typeface="Trebuchet MS" pitchFamily="34" charset="0"/>
              </a:rPr>
              <a:t> Ευαγγελία , </a:t>
            </a:r>
            <a:r>
              <a:rPr lang="el-GR" sz="1200" dirty="0" err="1" smtClean="0">
                <a:solidFill>
                  <a:schemeClr val="tx2">
                    <a:lumMod val="50000"/>
                  </a:schemeClr>
                </a:solidFill>
                <a:latin typeface="Trebuchet MS" pitchFamily="34" charset="0"/>
              </a:rPr>
              <a:t>Μηνιώτη</a:t>
            </a:r>
            <a:r>
              <a:rPr lang="el-GR" sz="1200" dirty="0" smtClean="0">
                <a:solidFill>
                  <a:schemeClr val="tx2">
                    <a:lumMod val="50000"/>
                  </a:schemeClr>
                </a:solidFill>
                <a:latin typeface="Trebuchet MS" pitchFamily="34" charset="0"/>
              </a:rPr>
              <a:t> Μαρία και Λασκαρίδης </a:t>
            </a:r>
            <a:r>
              <a:rPr lang="el-GR" sz="1200" dirty="0" err="1" smtClean="0">
                <a:solidFill>
                  <a:schemeClr val="tx2">
                    <a:lumMod val="50000"/>
                  </a:schemeClr>
                </a:solidFill>
                <a:latin typeface="Trebuchet MS" pitchFamily="34" charset="0"/>
              </a:rPr>
              <a:t>Ιγνάτης</a:t>
            </a:r>
            <a:r>
              <a:rPr lang="el-GR" sz="1200" dirty="0" smtClean="0">
                <a:solidFill>
                  <a:schemeClr val="tx2">
                    <a:lumMod val="50000"/>
                  </a:schemeClr>
                </a:solidFill>
                <a:latin typeface="Trebuchet MS" pitchFamily="34" charset="0"/>
              </a:rPr>
              <a:t>.</a:t>
            </a:r>
            <a:endParaRPr lang="en-US" sz="1200" dirty="0" smtClean="0">
              <a:solidFill>
                <a:schemeClr val="tx2">
                  <a:lumMod val="50000"/>
                </a:schemeClr>
              </a:solidFill>
              <a:latin typeface="Trebuchet MS" pitchFamily="34" charset="0"/>
            </a:endParaRPr>
          </a:p>
          <a:p>
            <a:pPr algn="ctr" fontAlgn="auto">
              <a:spcBef>
                <a:spcPts val="0"/>
              </a:spcBef>
              <a:spcAft>
                <a:spcPts val="0"/>
              </a:spcAft>
              <a:defRPr/>
            </a:pPr>
            <a:endParaRPr lang="el-GR" sz="1200" dirty="0" smtClean="0">
              <a:solidFill>
                <a:schemeClr val="tx2">
                  <a:lumMod val="50000"/>
                </a:schemeClr>
              </a:solidFill>
              <a:latin typeface="Trebuchet MS" pitchFamily="34" charset="0"/>
            </a:endParaRPr>
          </a:p>
          <a:p>
            <a:pPr algn="ctr" fontAlgn="auto">
              <a:spcBef>
                <a:spcPts val="0"/>
              </a:spcBef>
              <a:spcAft>
                <a:spcPts val="0"/>
              </a:spcAft>
              <a:defRPr/>
            </a:pPr>
            <a:endParaRPr lang="el-GR" sz="1400" dirty="0">
              <a:solidFill>
                <a:sysClr val="windowText" lastClr="000000"/>
              </a:solidFill>
              <a:latin typeface="Trebuchet MS" pitchFamily="34" charset="0"/>
            </a:endParaRPr>
          </a:p>
          <a:p>
            <a:pPr algn="ctr" fontAlgn="auto">
              <a:spcBef>
                <a:spcPts val="0"/>
              </a:spcBef>
              <a:spcAft>
                <a:spcPts val="0"/>
              </a:spcAft>
              <a:defRPr/>
            </a:pPr>
            <a:endParaRPr lang="el-GR" sz="1400" dirty="0" smtClean="0">
              <a:solidFill>
                <a:sysClr val="windowText" lastClr="000000"/>
              </a:solidFill>
              <a:latin typeface="Trebuchet MS" pitchFamily="34" charset="0"/>
            </a:endParaRPr>
          </a:p>
          <a:p>
            <a:pPr algn="ctr" fontAlgn="auto">
              <a:spcBef>
                <a:spcPts val="0"/>
              </a:spcBef>
              <a:spcAft>
                <a:spcPts val="0"/>
              </a:spcAft>
              <a:defRPr/>
            </a:pPr>
            <a:endParaRPr lang="el-GR" sz="1400" dirty="0">
              <a:solidFill>
                <a:sysClr val="windowText" lastClr="000000"/>
              </a:solidFill>
              <a:latin typeface="Trebuchet MS" pitchFamily="34" charset="0"/>
            </a:endParaRPr>
          </a:p>
          <a:p>
            <a:pPr algn="ctr" fontAlgn="auto">
              <a:spcBef>
                <a:spcPts val="0"/>
              </a:spcBef>
              <a:spcAft>
                <a:spcPts val="0"/>
              </a:spcAft>
              <a:defRPr/>
            </a:pPr>
            <a:endParaRPr lang="el-GR" sz="1400" dirty="0" smtClean="0">
              <a:solidFill>
                <a:sysClr val="windowText" lastClr="000000"/>
              </a:solidFill>
              <a:latin typeface="Trebuchet MS" pitchFamily="34" charset="0"/>
            </a:endParaRPr>
          </a:p>
          <a:p>
            <a:pPr algn="ctr" fontAlgn="auto">
              <a:spcBef>
                <a:spcPts val="0"/>
              </a:spcBef>
              <a:spcAft>
                <a:spcPts val="0"/>
              </a:spcAft>
              <a:defRPr/>
            </a:pPr>
            <a:endParaRPr lang="el-GR" sz="1400" dirty="0">
              <a:solidFill>
                <a:sysClr val="windowText" lastClr="000000"/>
              </a:solidFill>
              <a:latin typeface="Trebuchet MS" pitchFamily="34" charset="0"/>
            </a:endParaRPr>
          </a:p>
          <a:p>
            <a:pPr algn="ctr" fontAlgn="auto">
              <a:spcBef>
                <a:spcPts val="0"/>
              </a:spcBef>
              <a:spcAft>
                <a:spcPts val="0"/>
              </a:spcAft>
              <a:defRPr/>
            </a:pPr>
            <a:endParaRPr lang="el-GR" sz="1400" dirty="0" smtClean="0">
              <a:solidFill>
                <a:sysClr val="windowText" lastClr="000000"/>
              </a:solidFill>
              <a:latin typeface="Trebuchet MS" pitchFamily="34" charset="0"/>
            </a:endParaRPr>
          </a:p>
          <a:p>
            <a:pPr algn="ctr" fontAlgn="auto">
              <a:spcBef>
                <a:spcPts val="0"/>
              </a:spcBef>
              <a:spcAft>
                <a:spcPts val="0"/>
              </a:spcAft>
              <a:defRPr/>
            </a:pPr>
            <a:endParaRPr lang="el-GR" sz="1400" dirty="0">
              <a:solidFill>
                <a:sysClr val="windowText" lastClr="000000"/>
              </a:solidFill>
              <a:latin typeface="Trebuchet MS" pitchFamily="34" charset="0"/>
            </a:endParaRPr>
          </a:p>
          <a:p>
            <a:pPr algn="ctr" fontAlgn="auto">
              <a:spcBef>
                <a:spcPts val="0"/>
              </a:spcBef>
              <a:spcAft>
                <a:spcPts val="0"/>
              </a:spcAft>
              <a:defRPr/>
            </a:pPr>
            <a:endParaRPr lang="el-GR" sz="1400" dirty="0" smtClean="0">
              <a:solidFill>
                <a:sysClr val="windowText" lastClr="000000"/>
              </a:solidFill>
              <a:latin typeface="Trebuchet MS" pitchFamily="34" charset="0"/>
            </a:endParaRPr>
          </a:p>
          <a:p>
            <a:pPr algn="ctr" fontAlgn="auto">
              <a:spcBef>
                <a:spcPts val="0"/>
              </a:spcBef>
              <a:spcAft>
                <a:spcPts val="0"/>
              </a:spcAft>
              <a:defRPr/>
            </a:pPr>
            <a:endParaRPr lang="el-GR" sz="1400" dirty="0">
              <a:solidFill>
                <a:sysClr val="windowText" lastClr="000000"/>
              </a:solidFill>
              <a:latin typeface="Trebuchet MS" pitchFamily="34" charset="0"/>
            </a:endParaRPr>
          </a:p>
          <a:p>
            <a:pPr algn="ctr" fontAlgn="auto">
              <a:spcBef>
                <a:spcPts val="0"/>
              </a:spcBef>
              <a:spcAft>
                <a:spcPts val="0"/>
              </a:spcAft>
              <a:defRPr/>
            </a:pPr>
            <a:endParaRPr lang="en-GB" sz="1400" dirty="0">
              <a:solidFill>
                <a:sysClr val="windowText" lastClr="000000"/>
              </a:solidFill>
              <a:latin typeface="Trebuchet MS" pitchFamily="34" charset="0"/>
            </a:endParaRPr>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1026" name="Picture 2" descr="C:\Users\School PC\Documents\ΓΥΜΝΑΣΙΟ ΘΕΡΜΗΣ\Γυμνάσιο Θερμής 2013-2014\Διαγωνισμοί\Unicef\DSCN0034.JPG"/>
          <p:cNvPicPr>
            <a:picLocks noChangeAspect="1" noChangeArrowheads="1"/>
          </p:cNvPicPr>
          <p:nvPr/>
        </p:nvPicPr>
        <p:blipFill>
          <a:blip r:embed="rId6" cstate="print"/>
          <a:srcRect/>
          <a:stretch>
            <a:fillRect/>
          </a:stretch>
        </p:blipFill>
        <p:spPr bwMode="auto">
          <a:xfrm>
            <a:off x="1691680" y="2924944"/>
            <a:ext cx="5688632" cy="18636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4" name="TextBox 33"/>
          <p:cNvSpPr txBox="1"/>
          <p:nvPr/>
        </p:nvSpPr>
        <p:spPr>
          <a:xfrm>
            <a:off x="1619672" y="5085184"/>
            <a:ext cx="5803192" cy="461665"/>
          </a:xfrm>
          <a:prstGeom prst="rect">
            <a:avLst/>
          </a:prstGeom>
          <a:noFill/>
        </p:spPr>
        <p:txBody>
          <a:bodyPr wrap="none" rtlCol="0">
            <a:spAutoFit/>
          </a:bodyPr>
          <a:lstStyle/>
          <a:p>
            <a:pPr algn="ctr"/>
            <a:r>
              <a:rPr lang="el-GR" sz="1200" b="1" dirty="0" smtClean="0">
                <a:latin typeface="Trebuchet MS" pitchFamily="34" charset="0"/>
              </a:rPr>
              <a:t>Την εργασία μας την αφιερώνουμε στον συμμαθητή μας </a:t>
            </a:r>
            <a:r>
              <a:rPr lang="el-GR" sz="1200" b="1" dirty="0" err="1" smtClean="0">
                <a:latin typeface="Trebuchet MS" pitchFamily="34" charset="0"/>
              </a:rPr>
              <a:t>Κανέλλο</a:t>
            </a:r>
            <a:r>
              <a:rPr lang="el-GR" sz="1200" b="1" dirty="0" smtClean="0">
                <a:latin typeface="Trebuchet MS" pitchFamily="34" charset="0"/>
              </a:rPr>
              <a:t> Κωνσταντίνο </a:t>
            </a:r>
          </a:p>
          <a:p>
            <a:pPr algn="ctr"/>
            <a:r>
              <a:rPr lang="el-GR" sz="1200" b="1" dirty="0" smtClean="0">
                <a:latin typeface="Trebuchet MS" pitchFamily="34" charset="0"/>
              </a:rPr>
              <a:t>και του ευχόμαστε καλή ανάρρωση.</a:t>
            </a:r>
            <a:endParaRPr lang="el-GR" sz="1200" b="1" dirty="0">
              <a:latin typeface="Trebuchet MS"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l-GR" dirty="0" smtClean="0">
              <a:solidFill>
                <a:schemeClr val="tx1"/>
              </a:solidFill>
              <a:latin typeface="Trebuchet MS" pitchFamily="34" charset="0"/>
            </a:endParaRPr>
          </a:p>
          <a:p>
            <a:pPr algn="just" fontAlgn="auto">
              <a:spcBef>
                <a:spcPts val="0"/>
              </a:spcBef>
              <a:spcAft>
                <a:spcPts val="0"/>
              </a:spcAft>
              <a:defRPr/>
            </a:pPr>
            <a:endParaRPr lang="el-GR" dirty="0">
              <a:solidFill>
                <a:schemeClr val="tx1"/>
              </a:solidFill>
              <a:latin typeface="Trebuchet MS" pitchFamily="34" charset="0"/>
            </a:endParaRPr>
          </a:p>
          <a:p>
            <a:pPr algn="just" fontAlgn="auto">
              <a:spcBef>
                <a:spcPts val="0"/>
              </a:spcBef>
              <a:spcAft>
                <a:spcPts val="0"/>
              </a:spcAft>
              <a:defRPr/>
            </a:pPr>
            <a:endParaRPr lang="el-GR" dirty="0" smtClean="0">
              <a:solidFill>
                <a:schemeClr val="tx1"/>
              </a:solidFill>
              <a:latin typeface="Trebuchet MS" pitchFamily="34" charset="0"/>
            </a:endParaRPr>
          </a:p>
          <a:p>
            <a:pPr algn="just" fontAlgn="auto">
              <a:spcBef>
                <a:spcPts val="0"/>
              </a:spcBef>
              <a:spcAft>
                <a:spcPts val="0"/>
              </a:spcAft>
              <a:defRPr/>
            </a:pPr>
            <a:endParaRPr lang="el-GR" dirty="0">
              <a:solidFill>
                <a:schemeClr val="tx1"/>
              </a:solidFill>
              <a:latin typeface="Trebuchet MS" pitchFamily="34" charset="0"/>
            </a:endParaRPr>
          </a:p>
          <a:p>
            <a:pPr algn="just" fontAlgn="auto">
              <a:spcBef>
                <a:spcPts val="0"/>
              </a:spcBef>
              <a:spcAft>
                <a:spcPts val="0"/>
              </a:spcAft>
              <a:defRPr/>
            </a:pPr>
            <a:endParaRPr lang="el-GR" dirty="0" smtClean="0">
              <a:solidFill>
                <a:schemeClr val="tx1"/>
              </a:solidFill>
              <a:latin typeface="Trebuchet MS" pitchFamily="34" charset="0"/>
            </a:endParaRPr>
          </a:p>
          <a:p>
            <a:pPr algn="just" fontAlgn="auto">
              <a:spcBef>
                <a:spcPts val="0"/>
              </a:spcBef>
              <a:spcAft>
                <a:spcPts val="0"/>
              </a:spcAft>
              <a:defRPr/>
            </a:pPr>
            <a:endParaRPr lang="el-GR" dirty="0">
              <a:solidFill>
                <a:schemeClr val="tx1"/>
              </a:solidFill>
              <a:latin typeface="Trebuchet MS" pitchFamily="34" charset="0"/>
            </a:endParaRPr>
          </a:p>
          <a:p>
            <a:pPr algn="just" fontAlgn="auto">
              <a:spcBef>
                <a:spcPts val="0"/>
              </a:spcBef>
              <a:spcAft>
                <a:spcPts val="0"/>
              </a:spcAft>
              <a:defRPr/>
            </a:pPr>
            <a:endParaRPr lang="el-GR" dirty="0" smtClean="0">
              <a:solidFill>
                <a:schemeClr val="tx1"/>
              </a:solidFill>
              <a:latin typeface="Trebuchet MS" pitchFamily="34" charset="0"/>
            </a:endParaRPr>
          </a:p>
          <a:p>
            <a:pPr algn="just" fontAlgn="auto">
              <a:spcBef>
                <a:spcPts val="0"/>
              </a:spcBef>
              <a:spcAft>
                <a:spcPts val="0"/>
              </a:spcAft>
              <a:defRPr/>
            </a:pPr>
            <a:endParaRPr lang="el-GR" dirty="0">
              <a:solidFill>
                <a:schemeClr val="tx1"/>
              </a:solidFill>
              <a:latin typeface="Trebuchet MS" pitchFamily="34" charset="0"/>
            </a:endParaRPr>
          </a:p>
          <a:p>
            <a:pPr algn="just" fontAlgn="auto">
              <a:spcBef>
                <a:spcPts val="0"/>
              </a:spcBef>
              <a:spcAft>
                <a:spcPts val="0"/>
              </a:spcAft>
              <a:defRPr/>
            </a:pPr>
            <a:endParaRPr lang="es-MX" sz="1200" dirty="0" smtClean="0">
              <a:solidFill>
                <a:schemeClr val="tx2">
                  <a:lumMod val="75000"/>
                </a:schemeClr>
              </a:solidFill>
              <a:latin typeface="Trebuchet MS" pitchFamily="34" charset="0"/>
            </a:endParaRPr>
          </a:p>
          <a:p>
            <a:pPr algn="just" fontAlgn="auto">
              <a:spcBef>
                <a:spcPts val="0"/>
              </a:spcBef>
              <a:spcAft>
                <a:spcPts val="0"/>
              </a:spcAft>
              <a:defRPr/>
            </a:pPr>
            <a:endParaRPr lang="es-MX" sz="1200" dirty="0" smtClean="0">
              <a:solidFill>
                <a:schemeClr val="tx2">
                  <a:lumMod val="75000"/>
                </a:schemeClr>
              </a:solidFill>
              <a:latin typeface="Trebuchet MS" pitchFamily="34" charset="0"/>
            </a:endParaRPr>
          </a:p>
          <a:p>
            <a:pPr algn="just" fontAlgn="auto">
              <a:spcBef>
                <a:spcPts val="0"/>
              </a:spcBef>
              <a:spcAft>
                <a:spcPts val="0"/>
              </a:spcAft>
              <a:defRPr/>
            </a:pPr>
            <a:endParaRPr lang="es-MX" sz="1200" dirty="0" smtClean="0">
              <a:solidFill>
                <a:schemeClr val="tx2">
                  <a:lumMod val="75000"/>
                </a:schemeClr>
              </a:solidFill>
              <a:latin typeface="Trebuchet MS" pitchFamily="34" charset="0"/>
            </a:endParaRPr>
          </a:p>
          <a:p>
            <a:pPr algn="just" fontAlgn="auto">
              <a:spcBef>
                <a:spcPts val="0"/>
              </a:spcBef>
              <a:spcAft>
                <a:spcPts val="0"/>
              </a:spcAft>
              <a:defRPr/>
            </a:pPr>
            <a:r>
              <a:rPr lang="el-GR" sz="1200" dirty="0" smtClean="0">
                <a:solidFill>
                  <a:schemeClr val="tx2">
                    <a:lumMod val="75000"/>
                  </a:schemeClr>
                </a:solidFill>
                <a:latin typeface="Trebuchet MS" pitchFamily="34" charset="0"/>
              </a:rPr>
              <a:t>Με </a:t>
            </a:r>
            <a:r>
              <a:rPr lang="el-GR" sz="1200" dirty="0">
                <a:solidFill>
                  <a:schemeClr val="tx2">
                    <a:lumMod val="75000"/>
                  </a:schemeClr>
                </a:solidFill>
                <a:latin typeface="Trebuchet MS" pitchFamily="34" charset="0"/>
              </a:rPr>
              <a:t>κεντρικό σύνθημα "</a:t>
            </a:r>
            <a:r>
              <a:rPr lang="el-GR" sz="1200" b="1" dirty="0">
                <a:solidFill>
                  <a:schemeClr val="tx2">
                    <a:lumMod val="75000"/>
                  </a:schemeClr>
                </a:solidFill>
                <a:latin typeface="Trebuchet MS" pitchFamily="34" charset="0"/>
              </a:rPr>
              <a:t>Λέμε ΟΧΙ στη Βία και την εκμετάλλευση. Λέμε ΝΑΙ στην αλληλεγγύη και την ανθρωπιά, με εμβόλια, φαγητό και σχολείο για τα φτωχά παιδιά του κόσμου</a:t>
            </a:r>
            <a:r>
              <a:rPr lang="el-GR" sz="1200" dirty="0">
                <a:solidFill>
                  <a:schemeClr val="tx2">
                    <a:lumMod val="75000"/>
                  </a:schemeClr>
                </a:solidFill>
                <a:latin typeface="Trebuchet MS" pitchFamily="34" charset="0"/>
              </a:rPr>
              <a:t>" η Ελληνική Εθνική Επιτροπή της UNICEF καλεί τα σχολεία να λάβουν μέρος στο Πανανθρώπινο Κίνημα Αλληλεγγύης των Σχολείων για τα Παιδιά όλου του Κόσμου.</a:t>
            </a:r>
            <a:endParaRPr lang="en-GB" sz="1200" dirty="0">
              <a:solidFill>
                <a:schemeClr val="tx2">
                  <a:lumMod val="75000"/>
                </a:schemeClr>
              </a:solidFill>
              <a:latin typeface="Trebuchet MS" pitchFamily="34" charset="0"/>
            </a:endParaRPr>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14338" name="Picture 2" descr="https://encrypted-tbn2.gstatic.com/images?q=tbn:ANd9GcThgQ6g5gAcxSlaIgHp5yzcZYx22QjvLy5sGjjlZ3lg_r6YZxFKBA"/>
          <p:cNvPicPr>
            <a:picLocks noChangeAspect="1" noChangeArrowheads="1"/>
          </p:cNvPicPr>
          <p:nvPr/>
        </p:nvPicPr>
        <p:blipFill>
          <a:blip r:embed="rId6" cstate="print"/>
          <a:srcRect/>
          <a:stretch>
            <a:fillRect/>
          </a:stretch>
        </p:blipFill>
        <p:spPr bwMode="auto">
          <a:xfrm>
            <a:off x="2555776" y="1792374"/>
            <a:ext cx="4032448" cy="2140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l-GR" dirty="0" smtClean="0">
              <a:solidFill>
                <a:schemeClr val="tx1"/>
              </a:solidFill>
            </a:endParaRPr>
          </a:p>
          <a:p>
            <a:pPr algn="just" fontAlgn="auto">
              <a:spcBef>
                <a:spcPts val="0"/>
              </a:spcBef>
              <a:spcAft>
                <a:spcPts val="0"/>
              </a:spcAft>
              <a:defRPr/>
            </a:pPr>
            <a:endParaRPr lang="el-GR" dirty="0">
              <a:solidFill>
                <a:schemeClr val="tx1"/>
              </a:solidFill>
            </a:endParaRPr>
          </a:p>
          <a:p>
            <a:pPr algn="just" fontAlgn="auto">
              <a:spcBef>
                <a:spcPts val="0"/>
              </a:spcBef>
              <a:spcAft>
                <a:spcPts val="0"/>
              </a:spcAft>
              <a:defRPr/>
            </a:pPr>
            <a:endParaRPr lang="el-GR" dirty="0" smtClean="0">
              <a:solidFill>
                <a:schemeClr val="tx1"/>
              </a:solidFill>
            </a:endParaRPr>
          </a:p>
          <a:p>
            <a:pPr algn="just" fontAlgn="auto">
              <a:spcBef>
                <a:spcPts val="0"/>
              </a:spcBef>
              <a:spcAft>
                <a:spcPts val="0"/>
              </a:spcAft>
              <a:defRPr/>
            </a:pPr>
            <a:endParaRPr lang="el-GR" dirty="0">
              <a:solidFill>
                <a:schemeClr val="tx1"/>
              </a:solidFill>
            </a:endParaRPr>
          </a:p>
          <a:p>
            <a:pPr algn="just" fontAlgn="auto">
              <a:spcBef>
                <a:spcPts val="0"/>
              </a:spcBef>
              <a:spcAft>
                <a:spcPts val="0"/>
              </a:spcAft>
              <a:defRPr/>
            </a:pPr>
            <a:endParaRPr lang="el-GR" dirty="0" smtClean="0">
              <a:solidFill>
                <a:schemeClr val="tx1"/>
              </a:solidFill>
            </a:endParaRPr>
          </a:p>
          <a:p>
            <a:pPr algn="just" fontAlgn="auto">
              <a:spcBef>
                <a:spcPts val="0"/>
              </a:spcBef>
              <a:spcAft>
                <a:spcPts val="0"/>
              </a:spcAft>
              <a:defRPr/>
            </a:pPr>
            <a:endParaRPr lang="el-GR" dirty="0">
              <a:solidFill>
                <a:schemeClr val="tx1"/>
              </a:solidFill>
            </a:endParaRPr>
          </a:p>
          <a:p>
            <a:pPr algn="just" fontAlgn="auto">
              <a:spcBef>
                <a:spcPts val="0"/>
              </a:spcBef>
              <a:spcAft>
                <a:spcPts val="0"/>
              </a:spcAft>
              <a:defRPr/>
            </a:pPr>
            <a:endParaRPr lang="el-GR" dirty="0" smtClean="0">
              <a:solidFill>
                <a:schemeClr val="tx1"/>
              </a:solidFill>
            </a:endParaRPr>
          </a:p>
          <a:p>
            <a:pPr algn="just" fontAlgn="auto">
              <a:spcBef>
                <a:spcPts val="0"/>
              </a:spcBef>
              <a:spcAft>
                <a:spcPts val="0"/>
              </a:spcAft>
              <a:defRPr/>
            </a:pPr>
            <a:endParaRPr lang="el-GR" dirty="0">
              <a:solidFill>
                <a:schemeClr val="tx1"/>
              </a:solidFill>
            </a:endParaRPr>
          </a:p>
          <a:p>
            <a:pPr algn="just" fontAlgn="auto">
              <a:spcBef>
                <a:spcPts val="0"/>
              </a:spcBef>
              <a:spcAft>
                <a:spcPts val="0"/>
              </a:spcAft>
              <a:defRPr/>
            </a:pPr>
            <a:endParaRPr lang="el-GR" dirty="0" smtClean="0">
              <a:solidFill>
                <a:schemeClr val="tx1"/>
              </a:solidFill>
            </a:endParaRPr>
          </a:p>
          <a:p>
            <a:pPr algn="just" fontAlgn="auto">
              <a:spcBef>
                <a:spcPts val="0"/>
              </a:spcBef>
              <a:spcAft>
                <a:spcPts val="0"/>
              </a:spcAft>
              <a:defRPr/>
            </a:pPr>
            <a:endParaRPr lang="el-GR" dirty="0">
              <a:solidFill>
                <a:schemeClr val="tx1"/>
              </a:solidFill>
            </a:endParaRPr>
          </a:p>
          <a:p>
            <a:pPr algn="just" fontAlgn="auto">
              <a:spcBef>
                <a:spcPts val="0"/>
              </a:spcBef>
              <a:spcAft>
                <a:spcPts val="0"/>
              </a:spcAft>
              <a:defRPr/>
            </a:pPr>
            <a:r>
              <a:rPr lang="el-GR" sz="1400" b="1" dirty="0" smtClean="0">
                <a:solidFill>
                  <a:schemeClr val="tx2">
                    <a:lumMod val="75000"/>
                  </a:schemeClr>
                </a:solidFill>
              </a:rPr>
              <a:t>Στόχος </a:t>
            </a:r>
            <a:r>
              <a:rPr lang="el-GR" sz="1400" b="1" dirty="0">
                <a:solidFill>
                  <a:schemeClr val="tx2">
                    <a:lumMod val="75000"/>
                  </a:schemeClr>
                </a:solidFill>
              </a:rPr>
              <a:t>του προγράμματος</a:t>
            </a:r>
            <a:r>
              <a:rPr lang="el-GR" sz="1400" dirty="0">
                <a:solidFill>
                  <a:schemeClr val="tx2">
                    <a:lumMod val="75000"/>
                  </a:schemeClr>
                </a:solidFill>
              </a:rPr>
              <a:t> είναι η ευαισθητοποίηση των μαθητών/ μαθητριών για τα προβλήματα των συνομήλικών τους στον κόσμο, η προώθηση της Σύμβασης των Δικαιωμάτων του Παιδιού και η ενίσχυση του έργου της UNICEF.</a:t>
            </a:r>
            <a:endParaRPr lang="en-GB" sz="1400" dirty="0">
              <a:solidFill>
                <a:schemeClr val="tx2">
                  <a:lumMod val="75000"/>
                </a:schemeClr>
              </a:solidFill>
            </a:endParaRPr>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13316" name="Picture 4" descr="https://encrypted-tbn2.gstatic.com/images?q=tbn:ANd9GcSdOgZkXKnvdkOJ-WPeMO9O6RCOsOJ1Vqe2DAnJ46V5Tf-xh8WyNg"/>
          <p:cNvPicPr>
            <a:picLocks noChangeAspect="1" noChangeArrowheads="1"/>
          </p:cNvPicPr>
          <p:nvPr/>
        </p:nvPicPr>
        <p:blipFill>
          <a:blip r:embed="rId6" cstate="print"/>
          <a:srcRect/>
          <a:stretch>
            <a:fillRect/>
          </a:stretch>
        </p:blipFill>
        <p:spPr bwMode="auto">
          <a:xfrm>
            <a:off x="1794381" y="1556792"/>
            <a:ext cx="2921635" cy="19442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318" name="Picture 6" descr="https://encrypted-tbn3.gstatic.com/images?q=tbn:ANd9GcSUaHaIhx8SYLfD5vofYgFtMfzQFsEchcRhVCfXPJgzMC8U7QX4"/>
          <p:cNvPicPr>
            <a:picLocks noChangeAspect="1" noChangeArrowheads="1"/>
          </p:cNvPicPr>
          <p:nvPr/>
        </p:nvPicPr>
        <p:blipFill>
          <a:blip r:embed="rId7" cstate="print"/>
          <a:srcRect/>
          <a:stretch>
            <a:fillRect/>
          </a:stretch>
        </p:blipFill>
        <p:spPr bwMode="auto">
          <a:xfrm>
            <a:off x="5004048" y="1556792"/>
            <a:ext cx="2262019" cy="19442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b="1" dirty="0" smtClean="0">
              <a:solidFill>
                <a:schemeClr val="tx1"/>
              </a:solidFill>
              <a:latin typeface="Trebuchet MS" pitchFamily="34" charset="0"/>
            </a:endParaRPr>
          </a:p>
          <a:p>
            <a:pPr algn="ctr" fontAlgn="auto">
              <a:spcBef>
                <a:spcPts val="0"/>
              </a:spcBef>
              <a:spcAft>
                <a:spcPts val="0"/>
              </a:spcAft>
              <a:defRPr/>
            </a:pPr>
            <a:r>
              <a:rPr lang="el-GR" sz="1400" b="1" dirty="0" smtClean="0">
                <a:solidFill>
                  <a:schemeClr val="tx2">
                    <a:lumMod val="75000"/>
                  </a:schemeClr>
                </a:solidFill>
                <a:latin typeface="Trebuchet MS" pitchFamily="34" charset="0"/>
              </a:rPr>
              <a:t>Σχέδιο δράσης</a:t>
            </a:r>
          </a:p>
          <a:p>
            <a:pPr algn="ctr" fontAlgn="auto">
              <a:spcBef>
                <a:spcPts val="0"/>
              </a:spcBef>
              <a:spcAft>
                <a:spcPts val="0"/>
              </a:spcAft>
              <a:defRPr/>
            </a:pPr>
            <a:endParaRPr lang="el-GR" sz="1400" b="1" dirty="0" smtClean="0">
              <a:solidFill>
                <a:schemeClr val="tx2">
                  <a:lumMod val="75000"/>
                </a:schemeClr>
              </a:solidFill>
              <a:latin typeface="Trebuchet MS" pitchFamily="34" charset="0"/>
            </a:endParaRPr>
          </a:p>
          <a:p>
            <a:pPr algn="just" fontAlgn="auto">
              <a:spcBef>
                <a:spcPts val="0"/>
              </a:spcBef>
              <a:spcAft>
                <a:spcPts val="0"/>
              </a:spcAft>
              <a:defRPr/>
            </a:pPr>
            <a:r>
              <a:rPr lang="el-GR" sz="1200" b="1" dirty="0" smtClean="0">
                <a:solidFill>
                  <a:schemeClr val="tx2">
                    <a:lumMod val="75000"/>
                  </a:schemeClr>
                </a:solidFill>
                <a:latin typeface="Trebuchet MS" pitchFamily="34" charset="0"/>
              </a:rPr>
              <a:t>1</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a:t>
            </a:r>
            <a:r>
              <a:rPr lang="el-GR" sz="1200" dirty="0" smtClean="0">
                <a:solidFill>
                  <a:schemeClr val="tx2">
                    <a:lumMod val="75000"/>
                  </a:schemeClr>
                </a:solidFill>
                <a:latin typeface="Trebuchet MS" pitchFamily="34" charset="0"/>
              </a:rPr>
              <a:t>: </a:t>
            </a:r>
            <a:r>
              <a:rPr lang="el-GR" sz="1200" dirty="0">
                <a:solidFill>
                  <a:schemeClr val="tx2">
                    <a:lumMod val="75000"/>
                  </a:schemeClr>
                </a:solidFill>
                <a:latin typeface="Trebuchet MS" pitchFamily="34" charset="0"/>
              </a:rPr>
              <a:t>Οι </a:t>
            </a:r>
            <a:r>
              <a:rPr lang="el-GR" sz="1200" dirty="0" smtClean="0">
                <a:solidFill>
                  <a:schemeClr val="tx2">
                    <a:lumMod val="75000"/>
                  </a:schemeClr>
                </a:solidFill>
                <a:latin typeface="Trebuchet MS" pitchFamily="34" charset="0"/>
              </a:rPr>
              <a:t>εκπαιδευτικοί ενημέρωσαν </a:t>
            </a:r>
            <a:r>
              <a:rPr lang="el-GR" sz="1200" dirty="0">
                <a:solidFill>
                  <a:schemeClr val="tx2">
                    <a:lumMod val="75000"/>
                  </a:schemeClr>
                </a:solidFill>
                <a:latin typeface="Trebuchet MS" pitchFamily="34" charset="0"/>
              </a:rPr>
              <a:t>τους μαθητές για τα βασικά δικαιώματα του παιδιού στην υγεία, την εκπαίδευση, την προστασία από την εκμετάλλευση και την κακοποίηση</a:t>
            </a:r>
            <a:r>
              <a:rPr lang="el-GR" sz="1200" dirty="0" smtClean="0">
                <a:solidFill>
                  <a:schemeClr val="tx2">
                    <a:lumMod val="75000"/>
                  </a:schemeClr>
                </a:solidFill>
                <a:latin typeface="Trebuchet MS" pitchFamily="34" charset="0"/>
              </a:rPr>
              <a:t>.</a:t>
            </a:r>
          </a:p>
          <a:p>
            <a:pPr algn="just" fontAlgn="auto">
              <a:spcBef>
                <a:spcPts val="0"/>
              </a:spcBef>
              <a:spcAft>
                <a:spcPts val="0"/>
              </a:spcAft>
              <a:defRPr/>
            </a:pPr>
            <a:endParaRPr lang="el-GR" sz="1200" dirty="0">
              <a:solidFill>
                <a:schemeClr val="tx2">
                  <a:lumMod val="75000"/>
                </a:schemeClr>
              </a:solidFill>
              <a:latin typeface="Trebuchet MS" pitchFamily="34" charset="0"/>
            </a:endParaRPr>
          </a:p>
          <a:p>
            <a:pPr algn="just" fontAlgn="auto">
              <a:spcBef>
                <a:spcPts val="0"/>
              </a:spcBef>
              <a:spcAft>
                <a:spcPts val="0"/>
              </a:spcAft>
              <a:defRPr/>
            </a:pPr>
            <a:r>
              <a:rPr lang="el-GR" sz="1200" b="1" dirty="0" smtClean="0">
                <a:solidFill>
                  <a:schemeClr val="tx2">
                    <a:lumMod val="75000"/>
                  </a:schemeClr>
                </a:solidFill>
                <a:latin typeface="Trebuchet MS" pitchFamily="34" charset="0"/>
              </a:rPr>
              <a:t>2</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 </a:t>
            </a:r>
            <a:r>
              <a:rPr lang="el-GR" sz="1200" dirty="0" smtClean="0">
                <a:solidFill>
                  <a:schemeClr val="tx2">
                    <a:lumMod val="75000"/>
                  </a:schemeClr>
                </a:solidFill>
                <a:latin typeface="Trebuchet MS" pitchFamily="34" charset="0"/>
              </a:rPr>
              <a:t>: Οι μαθητές, εφόσον βέβαια το επιθυμούν, μπορούν να προσφέρουν και χρήματα για τους σκοπούς της UNICEF και να προωθήσουν προϊόντα με το λογότυπο του</a:t>
            </a:r>
            <a:r>
              <a:rPr lang="es-MX" sz="1200" dirty="0" smtClean="0">
                <a:solidFill>
                  <a:schemeClr val="tx2">
                    <a:lumMod val="75000"/>
                  </a:schemeClr>
                </a:solidFill>
                <a:latin typeface="Trebuchet MS" pitchFamily="34" charset="0"/>
              </a:rPr>
              <a:t> </a:t>
            </a:r>
            <a:r>
              <a:rPr lang="el-GR" sz="1200" dirty="0" smtClean="0">
                <a:solidFill>
                  <a:schemeClr val="tx2">
                    <a:lumMod val="75000"/>
                  </a:schemeClr>
                </a:solidFill>
                <a:latin typeface="Trebuchet MS" pitchFamily="34" charset="0"/>
              </a:rPr>
              <a:t>οργανισμού. </a:t>
            </a:r>
          </a:p>
          <a:p>
            <a:pPr algn="just" fontAlgn="auto">
              <a:spcBef>
                <a:spcPts val="0"/>
              </a:spcBef>
              <a:spcAft>
                <a:spcPts val="0"/>
              </a:spcAft>
              <a:defRPr/>
            </a:pPr>
            <a:endParaRPr lang="el-GR" sz="1200" dirty="0" smtClean="0">
              <a:solidFill>
                <a:schemeClr val="tx2">
                  <a:lumMod val="75000"/>
                </a:schemeClr>
              </a:solidFill>
              <a:latin typeface="Trebuchet MS" pitchFamily="34" charset="0"/>
            </a:endParaRPr>
          </a:p>
          <a:p>
            <a:pPr algn="just" fontAlgn="auto">
              <a:spcBef>
                <a:spcPts val="0"/>
              </a:spcBef>
              <a:spcAft>
                <a:spcPts val="0"/>
              </a:spcAft>
              <a:defRPr/>
            </a:pPr>
            <a:r>
              <a:rPr lang="el-GR" sz="1200" b="1" dirty="0" smtClean="0">
                <a:solidFill>
                  <a:schemeClr val="tx2">
                    <a:lumMod val="75000"/>
                  </a:schemeClr>
                </a:solidFill>
                <a:latin typeface="Trebuchet MS" pitchFamily="34" charset="0"/>
              </a:rPr>
              <a:t>3</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a:t>
            </a:r>
            <a:r>
              <a:rPr lang="es-MX" sz="1200" b="1" dirty="0" smtClean="0">
                <a:solidFill>
                  <a:schemeClr val="tx2">
                    <a:lumMod val="75000"/>
                  </a:schemeClr>
                </a:solidFill>
                <a:latin typeface="Trebuchet MS" pitchFamily="34" charset="0"/>
              </a:rPr>
              <a:t> </a:t>
            </a:r>
            <a:r>
              <a:rPr lang="el-GR" sz="1200" dirty="0" smtClean="0">
                <a:solidFill>
                  <a:schemeClr val="tx2">
                    <a:lumMod val="75000"/>
                  </a:schemeClr>
                </a:solidFill>
                <a:latin typeface="Trebuchet MS" pitchFamily="34" charset="0"/>
              </a:rPr>
              <a:t>Οι μαθητές καλούνται να προβούν σε διάφορες δραστηριότητες. </a:t>
            </a:r>
          </a:p>
          <a:p>
            <a:pPr algn="just" fontAlgn="auto">
              <a:spcBef>
                <a:spcPts val="0"/>
              </a:spcBef>
              <a:spcAft>
                <a:spcPts val="0"/>
              </a:spcAft>
              <a:defRPr/>
            </a:pPr>
            <a:endParaRPr lang="el-GR" sz="1200" dirty="0">
              <a:solidFill>
                <a:schemeClr val="tx2">
                  <a:lumMod val="75000"/>
                </a:schemeClr>
              </a:solidFill>
              <a:latin typeface="Trebuchet MS" pitchFamily="34" charset="0"/>
            </a:endParaRPr>
          </a:p>
          <a:p>
            <a:pPr algn="just" fontAlgn="auto">
              <a:spcBef>
                <a:spcPts val="0"/>
              </a:spcBef>
              <a:spcAft>
                <a:spcPts val="0"/>
              </a:spcAft>
              <a:defRPr/>
            </a:pPr>
            <a:r>
              <a:rPr lang="el-GR" sz="1200" b="1" dirty="0" smtClean="0">
                <a:solidFill>
                  <a:schemeClr val="tx2">
                    <a:lumMod val="75000"/>
                  </a:schemeClr>
                </a:solidFill>
                <a:latin typeface="Trebuchet MS" pitchFamily="34" charset="0"/>
              </a:rPr>
              <a:t>4</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 </a:t>
            </a:r>
            <a:r>
              <a:rPr lang="el-GR" sz="1200" dirty="0">
                <a:solidFill>
                  <a:schemeClr val="tx2">
                    <a:lumMod val="75000"/>
                  </a:schemeClr>
                </a:solidFill>
                <a:latin typeface="Trebuchet MS" pitchFamily="34" charset="0"/>
              </a:rPr>
              <a:t>Οι μαθητές θα συλλέξουν όλες τις δράσεις τους και θα τις αποστείλουν ηλεκτρονικά στη </a:t>
            </a:r>
            <a:r>
              <a:rPr lang="en-US" sz="1200" dirty="0">
                <a:solidFill>
                  <a:schemeClr val="tx2">
                    <a:lumMod val="75000"/>
                  </a:schemeClr>
                </a:solidFill>
                <a:latin typeface="Trebuchet MS" pitchFamily="34" charset="0"/>
              </a:rPr>
              <a:t>U</a:t>
            </a:r>
            <a:r>
              <a:rPr lang="es-MX" sz="1200" dirty="0">
                <a:solidFill>
                  <a:schemeClr val="tx2">
                    <a:lumMod val="75000"/>
                  </a:schemeClr>
                </a:solidFill>
                <a:latin typeface="Trebuchet MS" pitchFamily="34" charset="0"/>
              </a:rPr>
              <a:t>NICEF</a:t>
            </a:r>
            <a:r>
              <a:rPr lang="el-GR" sz="1200" dirty="0">
                <a:solidFill>
                  <a:schemeClr val="tx2">
                    <a:lumMod val="75000"/>
                  </a:schemeClr>
                </a:solidFill>
                <a:latin typeface="Trebuchet MS" pitchFamily="34" charset="0"/>
              </a:rPr>
              <a:t>. Επίσης θα πραγματοποιήσουν την προγραμματισμένη επίσκεψή τους</a:t>
            </a:r>
            <a:r>
              <a:rPr lang="el-GR" sz="1200" dirty="0" smtClean="0">
                <a:solidFill>
                  <a:schemeClr val="tx2">
                    <a:lumMod val="75000"/>
                  </a:schemeClr>
                </a:solidFill>
                <a:latin typeface="Trebuchet MS" pitchFamily="34" charset="0"/>
              </a:rPr>
              <a:t>.</a:t>
            </a:r>
            <a:endParaRPr lang="el-GR" sz="1200" b="1" dirty="0" smtClean="0">
              <a:solidFill>
                <a:schemeClr val="tx2">
                  <a:lumMod val="75000"/>
                </a:schemeClr>
              </a:solidFill>
              <a:latin typeface="Trebuchet MS" pitchFamily="34" charset="0"/>
            </a:endParaRPr>
          </a:p>
          <a:p>
            <a:pPr algn="just" fontAlgn="auto">
              <a:spcBef>
                <a:spcPts val="0"/>
              </a:spcBef>
              <a:spcAft>
                <a:spcPts val="0"/>
              </a:spcAft>
              <a:defRPr/>
            </a:pPr>
            <a:endParaRPr lang="el-GR" sz="1200" dirty="0">
              <a:solidFill>
                <a:schemeClr val="tx2">
                  <a:lumMod val="75000"/>
                </a:schemeClr>
              </a:solidFill>
              <a:latin typeface="Trebuchet MS" pitchFamily="34" charset="0"/>
            </a:endParaRPr>
          </a:p>
          <a:p>
            <a:pPr algn="just" fontAlgn="auto">
              <a:spcBef>
                <a:spcPts val="0"/>
              </a:spcBef>
              <a:spcAft>
                <a:spcPts val="0"/>
              </a:spcAft>
              <a:defRPr/>
            </a:pPr>
            <a:r>
              <a:rPr lang="el-GR" sz="1200" b="1" dirty="0" smtClean="0">
                <a:solidFill>
                  <a:schemeClr val="tx2">
                    <a:lumMod val="75000"/>
                  </a:schemeClr>
                </a:solidFill>
                <a:latin typeface="Trebuchet MS" pitchFamily="34" charset="0"/>
              </a:rPr>
              <a:t>5</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 </a:t>
            </a:r>
            <a:r>
              <a:rPr lang="el-GR" sz="1200" dirty="0">
                <a:solidFill>
                  <a:schemeClr val="tx2">
                    <a:lumMod val="75000"/>
                  </a:schemeClr>
                </a:solidFill>
                <a:latin typeface="Trebuchet MS" pitchFamily="34" charset="0"/>
              </a:rPr>
              <a:t>Οι μαθητές θα διοργανώσουν μια εκδήλωση όπου θα παρουσιαστούν τα έργα που δημιούργησαν, καθώς και η προσφορά τους στο Πρόγραμμα της UNICEF</a:t>
            </a:r>
            <a:r>
              <a:rPr lang="el-GR" sz="1200" dirty="0" smtClean="0">
                <a:solidFill>
                  <a:schemeClr val="tx2">
                    <a:lumMod val="75000"/>
                  </a:schemeClr>
                </a:solidFill>
                <a:latin typeface="Trebuchet MS" pitchFamily="34" charset="0"/>
              </a:rPr>
              <a:t>.</a:t>
            </a:r>
            <a:endParaRPr lang="el-GR" sz="1200" dirty="0">
              <a:solidFill>
                <a:schemeClr val="tx2">
                  <a:lumMod val="75000"/>
                </a:schemeClr>
              </a:solidFill>
              <a:latin typeface="Trebuchet MS" pitchFamily="34" charset="0"/>
            </a:endParaRPr>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584"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12290" name="Picture 2" descr="http://www.pep-net.org/fileadmin/medias/images/Logos/logo-unicef.jpg"/>
          <p:cNvPicPr>
            <a:picLocks noChangeAspect="1" noChangeArrowheads="1"/>
          </p:cNvPicPr>
          <p:nvPr/>
        </p:nvPicPr>
        <p:blipFill>
          <a:blip r:embed="rId6" cstate="print"/>
          <a:srcRect/>
          <a:stretch>
            <a:fillRect/>
          </a:stretch>
        </p:blipFill>
        <p:spPr bwMode="auto">
          <a:xfrm>
            <a:off x="6719342" y="1412776"/>
            <a:ext cx="648072" cy="6480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547664"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l-GR" sz="1400" b="1" dirty="0" smtClean="0">
                <a:solidFill>
                  <a:sysClr val="windowText" lastClr="000000"/>
                </a:solidFill>
                <a:latin typeface="Trebuchet MS" pitchFamily="34" charset="0"/>
              </a:rPr>
              <a:t>Ενημέρωση</a:t>
            </a:r>
          </a:p>
          <a:p>
            <a:pPr algn="just"/>
            <a:endParaRPr lang="el-GR" sz="1400" dirty="0" smtClean="0">
              <a:solidFill>
                <a:sysClr val="windowText" lastClr="000000"/>
              </a:solidFill>
              <a:latin typeface="Trebuchet MS" pitchFamily="34" charset="0"/>
            </a:endParaRPr>
          </a:p>
          <a:p>
            <a:pPr algn="just"/>
            <a:endParaRPr lang="el-GR" sz="1400" dirty="0" smtClean="0">
              <a:solidFill>
                <a:schemeClr val="tx2">
                  <a:lumMod val="75000"/>
                </a:schemeClr>
              </a:solidFill>
              <a:latin typeface="Trebuchet MS" pitchFamily="34" charset="0"/>
            </a:endParaRPr>
          </a:p>
          <a:p>
            <a:pPr algn="just"/>
            <a:r>
              <a:rPr lang="el-GR" sz="1200" b="1" dirty="0" smtClean="0">
                <a:solidFill>
                  <a:schemeClr val="tx2">
                    <a:lumMod val="75000"/>
                  </a:schemeClr>
                </a:solidFill>
                <a:latin typeface="Trebuchet MS" pitchFamily="34" charset="0"/>
              </a:rPr>
              <a:t>1</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a:t>
            </a:r>
            <a:r>
              <a:rPr lang="el-GR" sz="1200" dirty="0" smtClean="0">
                <a:solidFill>
                  <a:schemeClr val="tx2">
                    <a:lumMod val="75000"/>
                  </a:schemeClr>
                </a:solidFill>
                <a:latin typeface="Trebuchet MS" pitchFamily="34" charset="0"/>
              </a:rPr>
              <a:t>:</a:t>
            </a:r>
          </a:p>
          <a:p>
            <a:pPr algn="just"/>
            <a:endParaRPr lang="el-GR" sz="1200" dirty="0" smtClean="0">
              <a:solidFill>
                <a:schemeClr val="tx2">
                  <a:lumMod val="75000"/>
                </a:schemeClr>
              </a:solidFill>
              <a:latin typeface="Trebuchet MS" pitchFamily="34" charset="0"/>
            </a:endParaRPr>
          </a:p>
          <a:p>
            <a:pPr algn="just"/>
            <a:r>
              <a:rPr lang="el-GR" sz="1200" dirty="0" smtClean="0">
                <a:solidFill>
                  <a:schemeClr val="tx2">
                    <a:lumMod val="75000"/>
                  </a:schemeClr>
                </a:solidFill>
                <a:latin typeface="Trebuchet MS" pitchFamily="34" charset="0"/>
              </a:rPr>
              <a:t>Οι μαθητές στη φάση αυτή:</a:t>
            </a:r>
          </a:p>
          <a:p>
            <a:pPr algn="just"/>
            <a:r>
              <a:rPr lang="el-GR" sz="1200" dirty="0" smtClean="0">
                <a:solidFill>
                  <a:schemeClr val="tx2">
                    <a:lumMod val="75000"/>
                  </a:schemeClr>
                </a:solidFill>
                <a:latin typeface="Trebuchet MS" pitchFamily="34" charset="0"/>
              </a:rPr>
              <a:t>-Συζήτησαν σε δίωρα συνδιδασκαλίας με την καθηγήτρια του μαθήματος της Κοινωνικής και Πολιτικής Αγωγής το θέμα και τις προεκτάσεις του. </a:t>
            </a:r>
          </a:p>
          <a:p>
            <a:pPr algn="just"/>
            <a:endParaRPr lang="el-GR" sz="1200" dirty="0" smtClean="0">
              <a:solidFill>
                <a:schemeClr val="tx2">
                  <a:lumMod val="75000"/>
                </a:schemeClr>
              </a:solidFill>
              <a:latin typeface="Trebuchet MS" pitchFamily="34" charset="0"/>
            </a:endParaRPr>
          </a:p>
          <a:p>
            <a:pPr algn="just"/>
            <a:r>
              <a:rPr lang="el-GR" sz="1200" dirty="0" smtClean="0">
                <a:solidFill>
                  <a:schemeClr val="tx2">
                    <a:lumMod val="75000"/>
                  </a:schemeClr>
                </a:solidFill>
                <a:latin typeface="Trebuchet MS" pitchFamily="34" charset="0"/>
              </a:rPr>
              <a:t>-Παρακολούθησαν:</a:t>
            </a:r>
          </a:p>
          <a:p>
            <a:pPr algn="just"/>
            <a:r>
              <a:rPr lang="el-GR" sz="1200" b="1" dirty="0" smtClean="0">
                <a:solidFill>
                  <a:schemeClr val="tx2">
                    <a:lumMod val="75000"/>
                  </a:schemeClr>
                </a:solidFill>
                <a:latin typeface="Trebuchet MS" pitchFamily="34" charset="0"/>
              </a:rPr>
              <a:t>1. DVD "UNICEF 60 </a:t>
            </a:r>
            <a:r>
              <a:rPr lang="el-GR" sz="1200" b="1" dirty="0" smtClean="0">
                <a:solidFill>
                  <a:schemeClr val="tx2">
                    <a:lumMod val="75000"/>
                  </a:schemeClr>
                </a:solidFill>
                <a:latin typeface="Trebuchet MS" pitchFamily="34" charset="0"/>
              </a:rPr>
              <a:t>ΧΡΟΝΙΑ</a:t>
            </a:r>
            <a:endParaRPr lang="el-GR" sz="1200" dirty="0" smtClean="0">
              <a:solidFill>
                <a:schemeClr val="tx2">
                  <a:lumMod val="75000"/>
                </a:schemeClr>
              </a:solidFill>
              <a:latin typeface="Trebuchet MS" pitchFamily="34" charset="0"/>
            </a:endParaRPr>
          </a:p>
          <a:p>
            <a:pPr algn="just"/>
            <a:r>
              <a:rPr lang="el-GR" sz="1200" b="1" dirty="0" smtClean="0">
                <a:solidFill>
                  <a:schemeClr val="tx2">
                    <a:lumMod val="75000"/>
                  </a:schemeClr>
                </a:solidFill>
                <a:latin typeface="Trebuchet MS" pitchFamily="34" charset="0"/>
              </a:rPr>
              <a:t>2. ΒΙΝΤΕΟ "ΠΑΙΔΙΑ &amp; </a:t>
            </a:r>
            <a:r>
              <a:rPr lang="el-GR" sz="1200" b="1" dirty="0" smtClean="0">
                <a:solidFill>
                  <a:schemeClr val="tx2">
                    <a:lumMod val="75000"/>
                  </a:schemeClr>
                </a:solidFill>
                <a:latin typeface="Trebuchet MS" pitchFamily="34" charset="0"/>
              </a:rPr>
              <a:t>ΠΟΛΕΜΟΣ</a:t>
            </a:r>
            <a:endParaRPr lang="el-GR" sz="1200" dirty="0" smtClean="0">
              <a:solidFill>
                <a:schemeClr val="tx2">
                  <a:lumMod val="75000"/>
                </a:schemeClr>
              </a:solidFill>
              <a:latin typeface="Trebuchet MS" pitchFamily="34" charset="0"/>
            </a:endParaRPr>
          </a:p>
          <a:p>
            <a:pPr algn="just"/>
            <a:r>
              <a:rPr lang="el-GR" sz="1200" b="1" dirty="0" smtClean="0">
                <a:solidFill>
                  <a:schemeClr val="tx2">
                    <a:lumMod val="75000"/>
                  </a:schemeClr>
                </a:solidFill>
                <a:latin typeface="Trebuchet MS" pitchFamily="34" charset="0"/>
              </a:rPr>
              <a:t>3. ΒΙΝΤΕΟ με τα δικαιώματα των παιδιών</a:t>
            </a:r>
          </a:p>
          <a:p>
            <a:pPr algn="just"/>
            <a:endParaRPr lang="fr-FR" sz="1200" dirty="0" smtClean="0">
              <a:solidFill>
                <a:schemeClr val="tx2">
                  <a:lumMod val="75000"/>
                </a:schemeClr>
              </a:solidFill>
              <a:latin typeface="Trebuchet MS" pitchFamily="34" charset="0"/>
              <a:hlinkClick r:id="rId4"/>
            </a:endParaRPr>
          </a:p>
          <a:p>
            <a:pPr algn="just"/>
            <a:r>
              <a:rPr lang="fr-FR" sz="1200" dirty="0" smtClean="0">
                <a:solidFill>
                  <a:schemeClr val="tx2">
                    <a:lumMod val="75000"/>
                  </a:schemeClr>
                </a:solidFill>
                <a:latin typeface="Trebuchet MS" pitchFamily="34" charset="0"/>
                <a:hlinkClick r:id="rId4"/>
              </a:rPr>
              <a:t>http://www.youtube.com/user/unicef</a:t>
            </a:r>
            <a:endParaRPr lang="el-GR" sz="1200" dirty="0">
              <a:solidFill>
                <a:schemeClr val="tx2">
                  <a:lumMod val="75000"/>
                </a:schemeClr>
              </a:solidFill>
              <a:latin typeface="Trebuchet MS" pitchFamily="34" charset="0"/>
            </a:endParaRPr>
          </a:p>
          <a:p>
            <a:pPr algn="just"/>
            <a:endParaRPr lang="el-GR" sz="1200" dirty="0" smtClean="0">
              <a:solidFill>
                <a:schemeClr val="tx2">
                  <a:lumMod val="75000"/>
                </a:schemeClr>
              </a:solidFill>
              <a:latin typeface="Trebuchet MS" pitchFamily="34" charset="0"/>
            </a:endParaRPr>
          </a:p>
          <a:p>
            <a:pPr algn="just"/>
            <a:r>
              <a:rPr lang="el-GR" sz="1200" dirty="0" smtClean="0">
                <a:solidFill>
                  <a:schemeClr val="tx2">
                    <a:lumMod val="75000"/>
                  </a:schemeClr>
                </a:solidFill>
                <a:latin typeface="Trebuchet MS" pitchFamily="34" charset="0"/>
              </a:rPr>
              <a:t>- Ανάρτησαν αφίσες και μοίρασαν φυλλάδια σε όλες τις τάξεις </a:t>
            </a: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a:endParaRPr lang="el-GR" sz="1400" dirty="0" smtClean="0">
              <a:solidFill>
                <a:sysClr val="windowText" lastClr="000000"/>
              </a:solidFill>
              <a:latin typeface="Trebuchet MS" pitchFamily="34" charset="0"/>
            </a:endParaRPr>
          </a:p>
          <a:p>
            <a:pPr algn="just" fontAlgn="auto">
              <a:spcBef>
                <a:spcPts val="0"/>
              </a:spcBef>
              <a:spcAft>
                <a:spcPts val="0"/>
              </a:spcAft>
              <a:defRPr/>
            </a:pPr>
            <a:endParaRPr lang="en-GB" sz="1400" dirty="0">
              <a:solidFill>
                <a:sysClr val="windowText" lastClr="000000"/>
              </a:solidFill>
              <a:latin typeface="Trebuchet MS" pitchFamily="34" charset="0"/>
            </a:endParaRPr>
          </a:p>
        </p:txBody>
      </p:sp>
      <p:pic>
        <p:nvPicPr>
          <p:cNvPr id="31" name="Picture 5"/>
          <p:cNvPicPr>
            <a:picLocks noChangeAspect="1"/>
          </p:cNvPicPr>
          <p:nvPr/>
        </p:nvPicPr>
        <p:blipFill>
          <a:blip r:embed="rId5"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6"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11265" name="Picture 1"/>
          <p:cNvPicPr>
            <a:picLocks noChangeAspect="1" noChangeArrowheads="1"/>
          </p:cNvPicPr>
          <p:nvPr/>
        </p:nvPicPr>
        <p:blipFill>
          <a:blip r:embed="rId7" cstate="print"/>
          <a:srcRect/>
          <a:stretch>
            <a:fillRect/>
          </a:stretch>
        </p:blipFill>
        <p:spPr bwMode="auto">
          <a:xfrm>
            <a:off x="6280328" y="4077072"/>
            <a:ext cx="990730" cy="13681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266" name="Picture 2"/>
          <p:cNvPicPr>
            <a:picLocks noChangeAspect="1" noChangeArrowheads="1"/>
          </p:cNvPicPr>
          <p:nvPr/>
        </p:nvPicPr>
        <p:blipFill>
          <a:blip r:embed="rId8" cstate="print"/>
          <a:srcRect/>
          <a:stretch>
            <a:fillRect/>
          </a:stretch>
        </p:blipFill>
        <p:spPr bwMode="auto">
          <a:xfrm>
            <a:off x="6228184" y="2492896"/>
            <a:ext cx="1042875" cy="144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descr="C:\Users\School PC\Documents\ΓΥΜΝΑΣΙΟ ΘΕΡΜΗΣ\Γυμνάσιο Θερμής 2013-2014\Διαγωνισμοί\Unicef\DSCN0089.JPG"/>
          <p:cNvPicPr>
            <a:picLocks noChangeAspect="1" noChangeArrowheads="1"/>
          </p:cNvPicPr>
          <p:nvPr/>
        </p:nvPicPr>
        <p:blipFill>
          <a:blip r:embed="rId9" cstate="print"/>
          <a:srcRect/>
          <a:stretch>
            <a:fillRect/>
          </a:stretch>
        </p:blipFill>
        <p:spPr bwMode="auto">
          <a:xfrm>
            <a:off x="1682594" y="4077073"/>
            <a:ext cx="1737278" cy="13681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descr="C:\Users\School PC\Documents\ΓΥΜΝΑΣΙΟ ΘΕΡΜΗΣ\Γυμνάσιο Θερμής 2013-2014\Διαγωνισμοί\Unicef\DSCN0516.JPG"/>
          <p:cNvPicPr>
            <a:picLocks noChangeAspect="1" noChangeArrowheads="1"/>
          </p:cNvPicPr>
          <p:nvPr/>
        </p:nvPicPr>
        <p:blipFill>
          <a:blip r:embed="rId10" cstate="print"/>
          <a:srcRect/>
          <a:stretch>
            <a:fillRect/>
          </a:stretch>
        </p:blipFill>
        <p:spPr bwMode="auto">
          <a:xfrm>
            <a:off x="3689902" y="4077072"/>
            <a:ext cx="1026114" cy="13681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6" name="Picture 4" descr="C:\Users\School PC\Documents\ΓΥΜΝΑΣΙΟ ΘΕΡΜΗΣ\Γυμνάσιο Θερμής 2013-2014\Διαγωνισμοί\Unicef\DSCN0525.JPG"/>
          <p:cNvPicPr>
            <a:picLocks noChangeAspect="1" noChangeArrowheads="1"/>
          </p:cNvPicPr>
          <p:nvPr/>
        </p:nvPicPr>
        <p:blipFill>
          <a:blip r:embed="rId11" cstate="print"/>
          <a:srcRect/>
          <a:stretch>
            <a:fillRect/>
          </a:stretch>
        </p:blipFill>
        <p:spPr bwMode="auto">
          <a:xfrm>
            <a:off x="4932039" y="4077072"/>
            <a:ext cx="1094523" cy="13681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el-GR" sz="1200" b="1" dirty="0" smtClean="0">
                <a:solidFill>
                  <a:schemeClr val="tx2">
                    <a:lumMod val="75000"/>
                  </a:schemeClr>
                </a:solidFill>
                <a:latin typeface="Trebuchet MS" pitchFamily="34" charset="0"/>
              </a:rPr>
              <a:t>2</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a:t>
            </a:r>
            <a:r>
              <a:rPr lang="el-GR" sz="1200" dirty="0" smtClean="0">
                <a:solidFill>
                  <a:schemeClr val="tx2">
                    <a:lumMod val="75000"/>
                  </a:schemeClr>
                </a:solidFill>
                <a:latin typeface="Trebuchet MS" pitchFamily="34" charset="0"/>
              </a:rPr>
              <a:t>:</a:t>
            </a:r>
          </a:p>
          <a:p>
            <a:pPr algn="just" fontAlgn="auto">
              <a:spcBef>
                <a:spcPts val="0"/>
              </a:spcBef>
              <a:spcAft>
                <a:spcPts val="0"/>
              </a:spcAft>
              <a:defRPr/>
            </a:pPr>
            <a:endParaRPr lang="el-GR" sz="1200" dirty="0" smtClean="0">
              <a:solidFill>
                <a:schemeClr val="tx2">
                  <a:lumMod val="50000"/>
                </a:schemeClr>
              </a:solidFill>
              <a:latin typeface="Trebuchet MS" pitchFamily="34" charset="0"/>
            </a:endParaRPr>
          </a:p>
          <a:p>
            <a:pPr algn="just" fontAlgn="auto">
              <a:spcBef>
                <a:spcPts val="0"/>
              </a:spcBef>
              <a:spcAft>
                <a:spcPts val="0"/>
              </a:spcAft>
              <a:defRPr/>
            </a:pPr>
            <a:r>
              <a:rPr lang="el-GR" sz="1200" dirty="0" smtClean="0">
                <a:solidFill>
                  <a:schemeClr val="tx2">
                    <a:lumMod val="50000"/>
                  </a:schemeClr>
                </a:solidFill>
                <a:latin typeface="Trebuchet MS" pitchFamily="34" charset="0"/>
              </a:rPr>
              <a:t>Στη φάση αυτή οι μαθητές:</a:t>
            </a:r>
          </a:p>
          <a:p>
            <a:pPr algn="just" fontAlgn="auto">
              <a:spcBef>
                <a:spcPts val="0"/>
              </a:spcBef>
              <a:spcAft>
                <a:spcPts val="0"/>
              </a:spcAft>
              <a:defRPr/>
            </a:pPr>
            <a:endParaRPr lang="el-GR" sz="1200" dirty="0" smtClean="0">
              <a:solidFill>
                <a:schemeClr val="tx1"/>
              </a:solidFill>
              <a:latin typeface="Trebuchet MS" pitchFamily="34" charset="0"/>
            </a:endParaRPr>
          </a:p>
          <a:p>
            <a:pPr algn="just" fontAlgn="auto">
              <a:spcBef>
                <a:spcPts val="0"/>
              </a:spcBef>
              <a:spcAft>
                <a:spcPts val="0"/>
              </a:spcAft>
              <a:defRPr/>
            </a:pPr>
            <a:r>
              <a:rPr lang="el-GR" sz="1200" dirty="0" smtClean="0">
                <a:solidFill>
                  <a:schemeClr val="tx2">
                    <a:lumMod val="50000"/>
                  </a:schemeClr>
                </a:solidFill>
                <a:latin typeface="Trebuchet MS" pitchFamily="34" charset="0"/>
              </a:rPr>
              <a:t>Έφτιαξαν Χριστουγεννιάτικες κάρτες </a:t>
            </a:r>
            <a:r>
              <a:rPr lang="es-MX" sz="1200" dirty="0" smtClean="0">
                <a:solidFill>
                  <a:schemeClr val="tx2">
                    <a:lumMod val="50000"/>
                  </a:schemeClr>
                </a:solidFill>
                <a:latin typeface="Trebuchet MS" pitchFamily="34" charset="0"/>
              </a:rPr>
              <a:t>unicef</a:t>
            </a:r>
            <a:r>
              <a:rPr lang="el-GR" sz="1200" dirty="0" smtClean="0">
                <a:solidFill>
                  <a:schemeClr val="tx2">
                    <a:lumMod val="50000"/>
                  </a:schemeClr>
                </a:solidFill>
                <a:latin typeface="Trebuchet MS" pitchFamily="34" charset="0"/>
              </a:rPr>
              <a:t>.</a:t>
            </a:r>
          </a:p>
          <a:p>
            <a:pPr algn="just" fontAlgn="auto">
              <a:spcBef>
                <a:spcPts val="0"/>
              </a:spcBef>
              <a:spcAft>
                <a:spcPts val="0"/>
              </a:spcAft>
              <a:defRPr/>
            </a:pPr>
            <a:r>
              <a:rPr lang="el-GR" sz="1200" dirty="0" smtClean="0">
                <a:solidFill>
                  <a:schemeClr val="tx2">
                    <a:lumMod val="50000"/>
                  </a:schemeClr>
                </a:solidFill>
                <a:latin typeface="Trebuchet MS" pitchFamily="34" charset="0"/>
              </a:rPr>
              <a:t>Κατά τη διάρκεια των εορτών διέθεσαν τις κάρτες.</a:t>
            </a:r>
            <a:endParaRPr lang="es-MX" sz="1200" dirty="0" smtClean="0">
              <a:solidFill>
                <a:schemeClr val="tx2">
                  <a:lumMod val="50000"/>
                </a:schemeClr>
              </a:solidFill>
              <a:latin typeface="Trebuchet MS" pitchFamily="34" charset="0"/>
            </a:endParaRPr>
          </a:p>
          <a:p>
            <a:pPr algn="just" fontAlgn="auto">
              <a:spcBef>
                <a:spcPts val="0"/>
              </a:spcBef>
              <a:spcAft>
                <a:spcPts val="0"/>
              </a:spcAft>
              <a:defRPr/>
            </a:pPr>
            <a:r>
              <a:rPr lang="el-GR" sz="1200" dirty="0" smtClean="0">
                <a:solidFill>
                  <a:schemeClr val="tx2">
                    <a:lumMod val="50000"/>
                  </a:schemeClr>
                </a:solidFill>
                <a:latin typeface="Trebuchet MS" pitchFamily="34" charset="0"/>
              </a:rPr>
              <a:t>Το ποσό που μάζεψαν το πρόσφεραν για τους σκοπούς της </a:t>
            </a:r>
            <a:r>
              <a:rPr lang="es-MX" sz="1200" dirty="0" smtClean="0">
                <a:solidFill>
                  <a:schemeClr val="tx2">
                    <a:lumMod val="50000"/>
                  </a:schemeClr>
                </a:solidFill>
                <a:latin typeface="Trebuchet MS" pitchFamily="34" charset="0"/>
              </a:rPr>
              <a:t>unicef.</a:t>
            </a: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endParaRPr lang="es-MX" sz="1200" dirty="0" smtClean="0">
              <a:solidFill>
                <a:schemeClr val="tx1"/>
              </a:solidFill>
            </a:endParaRPr>
          </a:p>
          <a:p>
            <a:pPr algn="just" fontAlgn="auto">
              <a:spcBef>
                <a:spcPts val="0"/>
              </a:spcBef>
              <a:spcAft>
                <a:spcPts val="0"/>
              </a:spcAft>
              <a:defRPr/>
            </a:pPr>
            <a:r>
              <a:rPr lang="el-GR" sz="1200" dirty="0" smtClean="0">
                <a:solidFill>
                  <a:schemeClr val="tx1"/>
                </a:solidFill>
              </a:rPr>
              <a:t> </a:t>
            </a:r>
            <a:endParaRPr lang="en-GB" sz="1200" dirty="0">
              <a:solidFill>
                <a:schemeClr val="tx1"/>
              </a:solidFill>
            </a:endParaRPr>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2051" name="Picture 3" descr="C:\Documents and Settings\Dimitris\Επιφάνεια εργασίας\Antikataboli.JPG"/>
          <p:cNvPicPr>
            <a:picLocks noChangeAspect="1" noChangeArrowheads="1"/>
          </p:cNvPicPr>
          <p:nvPr/>
        </p:nvPicPr>
        <p:blipFill>
          <a:blip r:embed="rId6" cstate="print"/>
          <a:srcRect/>
          <a:stretch>
            <a:fillRect/>
          </a:stretch>
        </p:blipFill>
        <p:spPr bwMode="auto">
          <a:xfrm>
            <a:off x="5436096" y="1484784"/>
            <a:ext cx="1891847" cy="9541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0" name="Picture 2" descr="C:\Users\School PC\Documents\ΓΥΜΝΑΣΙΟ ΘΕΡΜΗΣ\Γυμνάσιο Θερμής 2013-2014\Διαγωνισμοί\Unicef\DSCN0031.JPG"/>
          <p:cNvPicPr>
            <a:picLocks noChangeAspect="1" noChangeArrowheads="1"/>
          </p:cNvPicPr>
          <p:nvPr/>
        </p:nvPicPr>
        <p:blipFill>
          <a:blip r:embed="rId7" cstate="print"/>
          <a:srcRect/>
          <a:stretch>
            <a:fillRect/>
          </a:stretch>
        </p:blipFill>
        <p:spPr bwMode="auto">
          <a:xfrm>
            <a:off x="1745694" y="2852936"/>
            <a:ext cx="1944436" cy="2592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Picture 3" descr="C:\Users\School PC\Documents\ΓΥΜΝΑΣΙΟ ΘΕΡΜΗΣ\Γυμνάσιο Θερμής 2013-2014\Διαγωνισμοί\Unicef\DSCN0027.JPG"/>
          <p:cNvPicPr>
            <a:picLocks noChangeAspect="1" noChangeArrowheads="1"/>
          </p:cNvPicPr>
          <p:nvPr/>
        </p:nvPicPr>
        <p:blipFill>
          <a:blip r:embed="rId8" cstate="print"/>
          <a:srcRect/>
          <a:stretch>
            <a:fillRect/>
          </a:stretch>
        </p:blipFill>
        <p:spPr bwMode="auto">
          <a:xfrm>
            <a:off x="5672319" y="4218097"/>
            <a:ext cx="1635985" cy="12271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2" name="Picture 4" descr="C:\Users\School PC\Documents\ΓΥΜΝΑΣΙΟ ΘΕΡΜΗΣ\Γυμνάσιο Θερμής 2013-2014\Διαγωνισμοί\Unicef\DSCN0028.JPG"/>
          <p:cNvPicPr>
            <a:picLocks noChangeAspect="1" noChangeArrowheads="1"/>
          </p:cNvPicPr>
          <p:nvPr/>
        </p:nvPicPr>
        <p:blipFill>
          <a:blip r:embed="rId9" cstate="print"/>
          <a:srcRect/>
          <a:stretch>
            <a:fillRect/>
          </a:stretch>
        </p:blipFill>
        <p:spPr bwMode="auto">
          <a:xfrm>
            <a:off x="3851920" y="4221088"/>
            <a:ext cx="1656184" cy="1227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3" name="Picture 5" descr="C:\Users\School PC\Documents\ΓΥΜΝΑΣΙΟ ΘΕΡΜΗΣ\Γυμνάσιο Θερμής 2013-2014\Διαγωνισμοί\Unicef\DSCN0029.JPG"/>
          <p:cNvPicPr>
            <a:picLocks noChangeAspect="1" noChangeArrowheads="1"/>
          </p:cNvPicPr>
          <p:nvPr/>
        </p:nvPicPr>
        <p:blipFill>
          <a:blip r:embed="rId10" cstate="print"/>
          <a:srcRect/>
          <a:stretch>
            <a:fillRect/>
          </a:stretch>
        </p:blipFill>
        <p:spPr bwMode="auto">
          <a:xfrm>
            <a:off x="3851920" y="2852936"/>
            <a:ext cx="1656184" cy="12422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4" name="Picture 6" descr="C:\Users\School PC\Documents\ΓΥΜΝΑΣΙΟ ΘΕΡΜΗΣ\Γυμνάσιο Θερμής 2013-2014\Διαγωνισμοί\Unicef\DSCN0030.JPG"/>
          <p:cNvPicPr>
            <a:picLocks noChangeAspect="1" noChangeArrowheads="1"/>
          </p:cNvPicPr>
          <p:nvPr/>
        </p:nvPicPr>
        <p:blipFill>
          <a:blip r:embed="rId11" cstate="print"/>
          <a:srcRect/>
          <a:stretch>
            <a:fillRect/>
          </a:stretch>
        </p:blipFill>
        <p:spPr bwMode="auto">
          <a:xfrm>
            <a:off x="5652120" y="2852936"/>
            <a:ext cx="1635985" cy="12271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4"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r>
              <a:rPr lang="el-GR" sz="1200" b="1" dirty="0" smtClean="0">
                <a:solidFill>
                  <a:schemeClr val="tx2">
                    <a:lumMod val="50000"/>
                  </a:schemeClr>
                </a:solidFill>
                <a:latin typeface="Trebuchet MS" pitchFamily="34" charset="0"/>
              </a:rPr>
              <a:t>3</a:t>
            </a:r>
            <a:r>
              <a:rPr lang="el-GR" sz="1200" b="1" baseline="30000" dirty="0" smtClean="0">
                <a:solidFill>
                  <a:schemeClr val="tx2">
                    <a:lumMod val="50000"/>
                  </a:schemeClr>
                </a:solidFill>
                <a:latin typeface="Trebuchet MS" pitchFamily="34" charset="0"/>
              </a:rPr>
              <a:t>η</a:t>
            </a:r>
            <a:r>
              <a:rPr lang="el-GR" sz="1200" b="1" dirty="0" smtClean="0">
                <a:solidFill>
                  <a:schemeClr val="tx2">
                    <a:lumMod val="50000"/>
                  </a:schemeClr>
                </a:solidFill>
                <a:latin typeface="Trebuchet MS" pitchFamily="34" charset="0"/>
              </a:rPr>
              <a:t> Φάση</a:t>
            </a:r>
            <a:r>
              <a:rPr lang="el-GR" sz="1200" dirty="0" smtClean="0">
                <a:solidFill>
                  <a:schemeClr val="tx2">
                    <a:lumMod val="50000"/>
                  </a:schemeClr>
                </a:solidFill>
                <a:latin typeface="Trebuchet MS" pitchFamily="34" charset="0"/>
              </a:rPr>
              <a:t>:</a:t>
            </a:r>
            <a:r>
              <a:rPr lang="el-GR" sz="1200" dirty="0" smtClean="0">
                <a:solidFill>
                  <a:schemeClr val="tx2">
                    <a:lumMod val="50000"/>
                  </a:schemeClr>
                </a:solidFill>
              </a:rPr>
              <a:t> Έφτιαξαν βίντεο με το πρόγραμμα </a:t>
            </a:r>
            <a:r>
              <a:rPr lang="es-MX" sz="1200" dirty="0" smtClean="0">
                <a:solidFill>
                  <a:schemeClr val="tx2">
                    <a:lumMod val="50000"/>
                  </a:schemeClr>
                </a:solidFill>
              </a:rPr>
              <a:t>Animoto</a:t>
            </a:r>
            <a:r>
              <a:rPr lang="el-GR" sz="1200" dirty="0" smtClean="0">
                <a:solidFill>
                  <a:schemeClr val="tx2">
                    <a:lumMod val="50000"/>
                  </a:schemeClr>
                </a:solidFill>
              </a:rPr>
              <a:t>.</a:t>
            </a:r>
          </a:p>
          <a:p>
            <a:pPr algn="just" fontAlgn="auto">
              <a:spcBef>
                <a:spcPts val="0"/>
              </a:spcBef>
              <a:spcAft>
                <a:spcPts val="0"/>
              </a:spcAft>
              <a:defRPr/>
            </a:pPr>
            <a:endParaRPr lang="el-GR" sz="1200" dirty="0" smtClean="0">
              <a:solidFill>
                <a:schemeClr val="tx2">
                  <a:lumMod val="50000"/>
                </a:schemeClr>
              </a:solidFill>
            </a:endParaRPr>
          </a:p>
          <a:p>
            <a:pPr algn="just" fontAlgn="auto">
              <a:spcBef>
                <a:spcPts val="0"/>
              </a:spcBef>
              <a:spcAft>
                <a:spcPts val="0"/>
              </a:spcAft>
              <a:defRPr/>
            </a:pPr>
            <a:endParaRPr lang="el-GR" sz="1200" dirty="0" smtClean="0">
              <a:solidFill>
                <a:schemeClr val="tx2">
                  <a:lumMod val="50000"/>
                </a:schemeClr>
              </a:solidFill>
            </a:endParaRPr>
          </a:p>
          <a:p>
            <a:pPr algn="just" fontAlgn="auto">
              <a:spcBef>
                <a:spcPts val="0"/>
              </a:spcBef>
              <a:spcAft>
                <a:spcPts val="0"/>
              </a:spcAft>
              <a:defRPr/>
            </a:pPr>
            <a:endParaRPr lang="es-MX" sz="1200" dirty="0" smtClean="0">
              <a:solidFill>
                <a:schemeClr val="tx2">
                  <a:lumMod val="50000"/>
                </a:schemeClr>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a:p>
            <a:pPr algn="just" fontAlgn="auto">
              <a:spcBef>
                <a:spcPts val="0"/>
              </a:spcBef>
              <a:spcAft>
                <a:spcPts val="0"/>
              </a:spcAft>
              <a:defRPr/>
            </a:pPr>
            <a:endParaRPr lang="es-MX" sz="1400" dirty="0" smtClean="0">
              <a:solidFill>
                <a:schemeClr val="tx1"/>
              </a:solidFill>
            </a:endParaRPr>
          </a:p>
        </p:txBody>
      </p:sp>
      <p:pic>
        <p:nvPicPr>
          <p:cNvPr id="31" name="Picture 5"/>
          <p:cNvPicPr>
            <a:picLocks noChangeAspect="1"/>
          </p:cNvPicPr>
          <p:nvPr/>
        </p:nvPicPr>
        <p:blipFill>
          <a:blip r:embed="rId5"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6"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sp>
        <p:nvSpPr>
          <p:cNvPr id="39" name="38 - Ισοσκελές τρίγωνο"/>
          <p:cNvSpPr/>
          <p:nvPr/>
        </p:nvSpPr>
        <p:spPr>
          <a:xfrm rot="5400000">
            <a:off x="7092280" y="1412776"/>
            <a:ext cx="288032" cy="2880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35" name="unicef.wmv">
            <a:hlinkClick r:id="" action="ppaction://media"/>
          </p:cNvPr>
          <p:cNvPicPr>
            <a:picLocks noRot="1" noChangeAspect="1"/>
          </p:cNvPicPr>
          <p:nvPr>
            <a:videoFile r:link="rId1"/>
          </p:nvPr>
        </p:nvPicPr>
        <p:blipFill>
          <a:blip r:embed="rId7" cstate="print"/>
          <a:stretch>
            <a:fillRect/>
          </a:stretch>
        </p:blipFill>
        <p:spPr>
          <a:xfrm>
            <a:off x="1619672" y="1772816"/>
            <a:ext cx="5832648" cy="38164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580"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5"/>
                </p:tgtEl>
              </p:cMediaNode>
            </p:video>
            <p:seq concurrent="1" nextAc="seek">
              <p:cTn id="8" restart="whenNotActive" fill="hold" evtFilter="cancelBubble" nodeType="interactiveSeq">
                <p:stCondLst>
                  <p:cond evt="onClick" delay="0">
                    <p:tgtEl>
                      <p:spTgt spid="3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5"/>
                                        </p:tgtEl>
                                      </p:cBhvr>
                                    </p:cmd>
                                  </p:childTnLst>
                                </p:cTn>
                              </p:par>
                            </p:childTnLst>
                          </p:cTn>
                        </p:par>
                      </p:childTnLst>
                    </p:cTn>
                  </p:par>
                </p:childTnLst>
              </p:cTn>
              <p:nextCondLst>
                <p:cond evt="onClick" delay="0">
                  <p:tgtEl>
                    <p:spTgt spid="3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3"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l-GR" sz="1200" b="1" dirty="0" smtClean="0">
              <a:solidFill>
                <a:schemeClr val="tx1"/>
              </a:solidFill>
              <a:latin typeface="Trebuchet MS" pitchFamily="34" charset="0"/>
            </a:endParaRPr>
          </a:p>
          <a:p>
            <a:pPr algn="just" fontAlgn="auto">
              <a:spcBef>
                <a:spcPts val="0"/>
              </a:spcBef>
              <a:spcAft>
                <a:spcPts val="0"/>
              </a:spcAft>
              <a:defRPr/>
            </a:pPr>
            <a:endParaRPr lang="el-GR" sz="1200" b="1" dirty="0">
              <a:solidFill>
                <a:schemeClr val="tx1"/>
              </a:solidFill>
              <a:latin typeface="Trebuchet MS" pitchFamily="34" charset="0"/>
            </a:endParaRPr>
          </a:p>
          <a:p>
            <a:pPr algn="just" fontAlgn="auto">
              <a:spcBef>
                <a:spcPts val="0"/>
              </a:spcBef>
              <a:spcAft>
                <a:spcPts val="0"/>
              </a:spcAft>
              <a:defRPr/>
            </a:pPr>
            <a:endParaRPr lang="el-GR" sz="1200" b="1" dirty="0" smtClean="0">
              <a:solidFill>
                <a:schemeClr val="tx1"/>
              </a:solidFill>
              <a:latin typeface="Trebuchet MS" pitchFamily="34" charset="0"/>
            </a:endParaRPr>
          </a:p>
          <a:p>
            <a:pPr algn="just" fontAlgn="auto">
              <a:spcBef>
                <a:spcPts val="0"/>
              </a:spcBef>
              <a:spcAft>
                <a:spcPts val="0"/>
              </a:spcAft>
              <a:defRPr/>
            </a:pPr>
            <a:endParaRPr lang="el-GR" sz="1200" b="1" dirty="0">
              <a:solidFill>
                <a:schemeClr val="tx1"/>
              </a:solidFill>
              <a:latin typeface="Trebuchet MS" pitchFamily="34" charset="0"/>
            </a:endParaRPr>
          </a:p>
          <a:p>
            <a:pPr algn="just" fontAlgn="auto">
              <a:spcBef>
                <a:spcPts val="0"/>
              </a:spcBef>
              <a:spcAft>
                <a:spcPts val="0"/>
              </a:spcAft>
              <a:defRPr/>
            </a:pPr>
            <a:endParaRPr lang="el-GR" sz="1200" b="1" dirty="0" smtClean="0">
              <a:solidFill>
                <a:schemeClr val="tx1"/>
              </a:solidFill>
              <a:latin typeface="Trebuchet MS" pitchFamily="34" charset="0"/>
            </a:endParaRPr>
          </a:p>
          <a:p>
            <a:pPr algn="just" fontAlgn="auto">
              <a:spcBef>
                <a:spcPts val="0"/>
              </a:spcBef>
              <a:spcAft>
                <a:spcPts val="0"/>
              </a:spcAft>
              <a:defRPr/>
            </a:pPr>
            <a:endParaRPr lang="el-GR" sz="1200" b="1" dirty="0" smtClean="0">
              <a:solidFill>
                <a:schemeClr val="tx1"/>
              </a:solidFill>
              <a:latin typeface="Trebuchet MS" pitchFamily="34" charset="0"/>
            </a:endParaRPr>
          </a:p>
          <a:p>
            <a:pPr algn="just" fontAlgn="auto">
              <a:spcBef>
                <a:spcPts val="0"/>
              </a:spcBef>
              <a:spcAft>
                <a:spcPts val="0"/>
              </a:spcAft>
              <a:defRPr/>
            </a:pPr>
            <a:r>
              <a:rPr lang="en-US" sz="1200" b="1" dirty="0" smtClean="0">
                <a:solidFill>
                  <a:schemeClr val="tx2">
                    <a:lumMod val="75000"/>
                  </a:schemeClr>
                </a:solidFill>
                <a:latin typeface="Trebuchet MS" pitchFamily="34" charset="0"/>
              </a:rPr>
              <a:t>4</a:t>
            </a:r>
            <a:r>
              <a:rPr lang="el-GR" sz="1200" b="1" baseline="30000" dirty="0" smtClean="0">
                <a:solidFill>
                  <a:schemeClr val="tx2">
                    <a:lumMod val="75000"/>
                  </a:schemeClr>
                </a:solidFill>
                <a:latin typeface="Trebuchet MS" pitchFamily="34" charset="0"/>
              </a:rPr>
              <a:t>η</a:t>
            </a:r>
            <a:r>
              <a:rPr lang="el-GR" sz="1200" b="1" dirty="0" smtClean="0">
                <a:solidFill>
                  <a:schemeClr val="tx2">
                    <a:lumMod val="75000"/>
                  </a:schemeClr>
                </a:solidFill>
                <a:latin typeface="Trebuchet MS" pitchFamily="34" charset="0"/>
              </a:rPr>
              <a:t> Φάση:</a:t>
            </a:r>
            <a:endParaRPr lang="el-GR" sz="1200" b="1" dirty="0">
              <a:solidFill>
                <a:schemeClr val="tx2">
                  <a:lumMod val="75000"/>
                </a:schemeClr>
              </a:solidFill>
              <a:latin typeface="Trebuchet MS" pitchFamily="34" charset="0"/>
            </a:endParaRPr>
          </a:p>
          <a:p>
            <a:pPr algn="just" fontAlgn="auto">
              <a:spcBef>
                <a:spcPts val="0"/>
              </a:spcBef>
              <a:spcAft>
                <a:spcPts val="0"/>
              </a:spcAft>
              <a:defRPr/>
            </a:pPr>
            <a:endParaRPr lang="es-MX" sz="1200" dirty="0" smtClean="0">
              <a:solidFill>
                <a:schemeClr val="tx2">
                  <a:lumMod val="75000"/>
                </a:schemeClr>
              </a:solidFill>
              <a:latin typeface="Trebuchet MS" pitchFamily="34" charset="0"/>
            </a:endParaRPr>
          </a:p>
          <a:p>
            <a:pPr algn="just" fontAlgn="auto">
              <a:spcBef>
                <a:spcPts val="0"/>
              </a:spcBef>
              <a:spcAft>
                <a:spcPts val="0"/>
              </a:spcAft>
              <a:defRPr/>
            </a:pPr>
            <a:r>
              <a:rPr lang="el-GR" sz="1200" dirty="0" smtClean="0">
                <a:solidFill>
                  <a:schemeClr val="tx2">
                    <a:lumMod val="75000"/>
                  </a:schemeClr>
                </a:solidFill>
                <a:latin typeface="Trebuchet MS" pitchFamily="34" charset="0"/>
              </a:rPr>
              <a:t>Κατά την επίσκεψη μας στο Πανεπιστήμιο Αιγαίου ο αναπληρωτής καθηγητής του τμήματος Περιβάλλοντος Δρ. </a:t>
            </a:r>
            <a:r>
              <a:rPr lang="el-GR" sz="1200" dirty="0" err="1" smtClean="0">
                <a:solidFill>
                  <a:schemeClr val="tx2">
                    <a:lumMod val="75000"/>
                  </a:schemeClr>
                </a:solidFill>
                <a:latin typeface="Trebuchet MS" pitchFamily="34" charset="0"/>
              </a:rPr>
              <a:t>Ματσίνος</a:t>
            </a:r>
            <a:r>
              <a:rPr lang="el-GR" sz="1200" dirty="0" smtClean="0">
                <a:solidFill>
                  <a:schemeClr val="tx2">
                    <a:lumMod val="75000"/>
                  </a:schemeClr>
                </a:solidFill>
                <a:latin typeface="Trebuchet MS" pitchFamily="34" charset="0"/>
              </a:rPr>
              <a:t> Ιωάννης μας μίλησε για το γενικά περιβάλλον εστιάζοντας στα δύο σχετικά άρθρα της σύμβασης.</a:t>
            </a:r>
            <a:endParaRPr lang="es-MX" sz="1200" dirty="0" smtClean="0">
              <a:solidFill>
                <a:schemeClr val="tx2">
                  <a:lumMod val="75000"/>
                </a:schemeClr>
              </a:solidFill>
              <a:latin typeface="Trebuchet MS" pitchFamily="34" charset="0"/>
            </a:endParaRPr>
          </a:p>
          <a:p>
            <a:pPr algn="just" fontAlgn="auto">
              <a:spcBef>
                <a:spcPts val="0"/>
              </a:spcBef>
              <a:spcAft>
                <a:spcPts val="0"/>
              </a:spcAft>
              <a:defRPr/>
            </a:pPr>
            <a:endParaRPr lang="en-US" sz="1200" b="1" dirty="0" smtClean="0">
              <a:solidFill>
                <a:schemeClr val="tx2">
                  <a:lumMod val="75000"/>
                </a:schemeClr>
              </a:solidFill>
              <a:latin typeface="Trebuchet MS" pitchFamily="34" charset="0"/>
            </a:endParaRPr>
          </a:p>
          <a:p>
            <a:pPr algn="just" fontAlgn="auto">
              <a:spcBef>
                <a:spcPts val="0"/>
              </a:spcBef>
              <a:spcAft>
                <a:spcPts val="0"/>
              </a:spcAft>
              <a:defRPr/>
            </a:pPr>
            <a:r>
              <a:rPr lang="el-GR" sz="1200" b="1" dirty="0" smtClean="0">
                <a:solidFill>
                  <a:schemeClr val="tx2">
                    <a:lumMod val="75000"/>
                  </a:schemeClr>
                </a:solidFill>
                <a:latin typeface="Trebuchet MS" pitchFamily="34" charset="0"/>
              </a:rPr>
              <a:t>ΑΡΘΡΟ24</a:t>
            </a:r>
            <a:r>
              <a:rPr lang="el-GR" sz="1200" dirty="0">
                <a:solidFill>
                  <a:schemeClr val="tx2">
                    <a:lumMod val="75000"/>
                  </a:schemeClr>
                </a:solidFill>
                <a:latin typeface="Trebuchet MS" pitchFamily="34" charset="0"/>
              </a:rPr>
              <a:t/>
            </a:r>
            <a:br>
              <a:rPr lang="el-GR" sz="1200" dirty="0">
                <a:solidFill>
                  <a:schemeClr val="tx2">
                    <a:lumMod val="75000"/>
                  </a:schemeClr>
                </a:solidFill>
                <a:latin typeface="Trebuchet MS" pitchFamily="34" charset="0"/>
              </a:rPr>
            </a:br>
            <a:r>
              <a:rPr lang="el-GR" sz="1200" dirty="0">
                <a:solidFill>
                  <a:schemeClr val="tx2">
                    <a:lumMod val="75000"/>
                  </a:schemeClr>
                </a:solidFill>
                <a:latin typeface="Trebuchet MS" pitchFamily="34" charset="0"/>
              </a:rPr>
              <a:t>Έχεις δικαίωμα στην καλύτερη δυνατή φροντίδα για την υγεία σου, καθαρό νερό να πιείς, θρεπτικό φαγητό, ένα καθαρό και ασφαλές περιβάλλον και τις πληροφορίες που θα σε βοηθήσουν να μείνεις υγιής</a:t>
            </a:r>
            <a:r>
              <a:rPr lang="el-GR" sz="1200" dirty="0" smtClean="0">
                <a:solidFill>
                  <a:schemeClr val="tx2">
                    <a:lumMod val="75000"/>
                  </a:schemeClr>
                </a:solidFill>
                <a:latin typeface="Trebuchet MS" pitchFamily="34" charset="0"/>
              </a:rPr>
              <a:t>.</a:t>
            </a:r>
          </a:p>
          <a:p>
            <a:pPr algn="just" fontAlgn="auto">
              <a:spcBef>
                <a:spcPts val="0"/>
              </a:spcBef>
              <a:spcAft>
                <a:spcPts val="0"/>
              </a:spcAft>
              <a:defRPr/>
            </a:pPr>
            <a:r>
              <a:rPr lang="el-GR" sz="1200" b="1" dirty="0" smtClean="0">
                <a:solidFill>
                  <a:schemeClr val="tx2">
                    <a:lumMod val="75000"/>
                  </a:schemeClr>
                </a:solidFill>
                <a:latin typeface="Trebuchet MS" pitchFamily="34" charset="0"/>
              </a:rPr>
              <a:t>ΑΡΘΡΟ29</a:t>
            </a:r>
            <a:r>
              <a:rPr lang="el-GR" sz="1200" dirty="0">
                <a:solidFill>
                  <a:schemeClr val="tx2">
                    <a:lumMod val="75000"/>
                  </a:schemeClr>
                </a:solidFill>
                <a:latin typeface="Trebuchet MS" pitchFamily="34" charset="0"/>
              </a:rPr>
              <a:t/>
            </a:r>
            <a:br>
              <a:rPr lang="el-GR" sz="1200" dirty="0">
                <a:solidFill>
                  <a:schemeClr val="tx2">
                    <a:lumMod val="75000"/>
                  </a:schemeClr>
                </a:solidFill>
                <a:latin typeface="Trebuchet MS" pitchFamily="34" charset="0"/>
              </a:rPr>
            </a:br>
            <a:r>
              <a:rPr lang="el-GR" sz="1200" dirty="0">
                <a:solidFill>
                  <a:schemeClr val="tx2">
                    <a:lumMod val="75000"/>
                  </a:schemeClr>
                </a:solidFill>
                <a:latin typeface="Trebuchet MS" pitchFamily="34" charset="0"/>
              </a:rPr>
              <a:t>Η εκπαίδευσή σου πρέπει να σε βοηθάει να χρησιμοποιείς και να αναπτύξεις το ταλέντο και τις ικανότητές σου. Πρέπει επίσης να σε βοηθάει να μάθεις να ζεις με ειρήνη, να προστατεύεις το περιβάλλον και να σέβεσαι τους άλλους ανθρώπους.</a:t>
            </a:r>
            <a:endParaRPr lang="el-GR" sz="1200" dirty="0" smtClean="0">
              <a:solidFill>
                <a:schemeClr val="tx2">
                  <a:lumMod val="75000"/>
                </a:schemeClr>
              </a:solidFill>
              <a:latin typeface="Trebuchet MS" pitchFamily="34" charset="0"/>
            </a:endParaRPr>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n-GB" dirty="0"/>
          </a:p>
        </p:txBody>
      </p:sp>
      <p:pic>
        <p:nvPicPr>
          <p:cNvPr id="31" name="Picture 5"/>
          <p:cNvPicPr>
            <a:picLocks noChangeAspect="1"/>
          </p:cNvPicPr>
          <p:nvPr/>
        </p:nvPicPr>
        <p:blipFill>
          <a:blip r:embed="rId4"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5"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pic>
        <p:nvPicPr>
          <p:cNvPr id="20482" name="Picture 2" descr="C:\Documents and Settings\Dimitris\Τα έγγραφά μου\Οι εικόνες μου\InGenious\DSCN0407.JPG"/>
          <p:cNvPicPr>
            <a:picLocks noChangeAspect="1" noChangeArrowheads="1"/>
          </p:cNvPicPr>
          <p:nvPr/>
        </p:nvPicPr>
        <p:blipFill>
          <a:blip r:embed="rId6" cstate="print"/>
          <a:srcRect/>
          <a:stretch>
            <a:fillRect/>
          </a:stretch>
        </p:blipFill>
        <p:spPr bwMode="auto">
          <a:xfrm>
            <a:off x="5580112" y="4149080"/>
            <a:ext cx="1660635" cy="12456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483" name="Picture 3" descr="C:\Documents and Settings\Dimitris\Τα έγγραφά μου\Οι εικόνες μου\InGenious\DSCN0429.JPG"/>
          <p:cNvPicPr>
            <a:picLocks noChangeAspect="1" noChangeArrowheads="1"/>
          </p:cNvPicPr>
          <p:nvPr/>
        </p:nvPicPr>
        <p:blipFill>
          <a:blip r:embed="rId7" cstate="print"/>
          <a:srcRect/>
          <a:stretch>
            <a:fillRect/>
          </a:stretch>
        </p:blipFill>
        <p:spPr bwMode="auto">
          <a:xfrm>
            <a:off x="3656094" y="4149080"/>
            <a:ext cx="1635986" cy="1227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484" name="Picture 4" descr="C:\Documents and Settings\Dimitris\Τα έγγραφά μου\Οι εικόνες μου\InGenious\DSCN0406.JPG"/>
          <p:cNvPicPr>
            <a:picLocks noChangeAspect="1" noChangeArrowheads="1"/>
          </p:cNvPicPr>
          <p:nvPr/>
        </p:nvPicPr>
        <p:blipFill>
          <a:blip r:embed="rId8" cstate="print"/>
          <a:srcRect/>
          <a:stretch>
            <a:fillRect/>
          </a:stretch>
        </p:blipFill>
        <p:spPr bwMode="auto">
          <a:xfrm>
            <a:off x="1833743" y="4149081"/>
            <a:ext cx="1586129" cy="12241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endParaRPr lang="el-GR"/>
          </a:p>
        </p:txBody>
      </p:sp>
      <p:sp>
        <p:nvSpPr>
          <p:cNvPr id="3" name="2 - Υπότιτλος"/>
          <p:cNvSpPr>
            <a:spLocks noGrp="1"/>
          </p:cNvSpPr>
          <p:nvPr>
            <p:ph type="subTitle" idx="1"/>
          </p:nvPr>
        </p:nvSpPr>
        <p:spPr/>
        <p:txBody>
          <a:bodyPr/>
          <a:lstStyle/>
          <a:p>
            <a:endParaRPr lang="el-GR"/>
          </a:p>
        </p:txBody>
      </p:sp>
      <p:pic>
        <p:nvPicPr>
          <p:cNvPr id="4" name="Picture 6"/>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5" name="Picture 3"/>
          <p:cNvPicPr>
            <a:picLocks noChangeAspect="1"/>
          </p:cNvPicPr>
          <p:nvPr/>
        </p:nvPicPr>
        <p:blipFill>
          <a:blip r:embed="rId4" cstate="print"/>
          <a:srcRect/>
          <a:stretch>
            <a:fillRect/>
          </a:stretch>
        </p:blipFill>
        <p:spPr bwMode="auto">
          <a:xfrm>
            <a:off x="912813" y="571500"/>
            <a:ext cx="7234237" cy="5648325"/>
          </a:xfrm>
          <a:prstGeom prst="rect">
            <a:avLst/>
          </a:prstGeom>
          <a:noFill/>
          <a:ln w="9525">
            <a:noFill/>
            <a:miter lim="800000"/>
            <a:headEnd/>
            <a:tailEnd/>
          </a:ln>
        </p:spPr>
      </p:pic>
      <p:sp>
        <p:nvSpPr>
          <p:cNvPr id="33" name="Rectangle 31"/>
          <p:cNvSpPr/>
          <p:nvPr/>
        </p:nvSpPr>
        <p:spPr>
          <a:xfrm>
            <a:off x="1619672" y="1196752"/>
            <a:ext cx="5832648" cy="4392488"/>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dirty="0"/>
          </a:p>
          <a:p>
            <a:pPr algn="ctr" fontAlgn="auto">
              <a:spcBef>
                <a:spcPts val="0"/>
              </a:spcBef>
              <a:spcAft>
                <a:spcPts val="0"/>
              </a:spcAft>
              <a:defRPr/>
            </a:pPr>
            <a:endParaRPr lang="el-GR" dirty="0" smtClean="0"/>
          </a:p>
          <a:p>
            <a:pPr algn="ctr" fontAlgn="auto">
              <a:spcBef>
                <a:spcPts val="0"/>
              </a:spcBef>
              <a:spcAft>
                <a:spcPts val="0"/>
              </a:spcAft>
              <a:defRPr/>
            </a:pPr>
            <a:endParaRPr lang="el-GR" sz="1200" b="1" dirty="0" smtClean="0">
              <a:solidFill>
                <a:schemeClr val="tx1"/>
              </a:solidFill>
              <a:latin typeface="Trebuchet MS" pitchFamily="34" charset="0"/>
            </a:endParaRPr>
          </a:p>
          <a:p>
            <a:pPr algn="ctr" fontAlgn="auto">
              <a:spcBef>
                <a:spcPts val="0"/>
              </a:spcBef>
              <a:spcAft>
                <a:spcPts val="0"/>
              </a:spcAft>
              <a:defRPr/>
            </a:pPr>
            <a:endParaRPr lang="el-GR" sz="1200" b="1" dirty="0" smtClean="0">
              <a:solidFill>
                <a:schemeClr val="tx1"/>
              </a:solidFill>
              <a:latin typeface="Trebuchet MS" pitchFamily="34" charset="0"/>
            </a:endParaRPr>
          </a:p>
          <a:p>
            <a:pPr algn="ctr" fontAlgn="auto">
              <a:spcBef>
                <a:spcPts val="0"/>
              </a:spcBef>
              <a:spcAft>
                <a:spcPts val="0"/>
              </a:spcAft>
              <a:defRPr/>
            </a:pPr>
            <a:endParaRPr lang="el-GR" sz="1200" b="1" dirty="0" smtClean="0">
              <a:solidFill>
                <a:schemeClr val="tx1"/>
              </a:solidFill>
              <a:latin typeface="Trebuchet MS" pitchFamily="34" charset="0"/>
            </a:endParaRPr>
          </a:p>
          <a:p>
            <a:pPr algn="ctr" fontAlgn="auto">
              <a:spcBef>
                <a:spcPts val="0"/>
              </a:spcBef>
              <a:spcAft>
                <a:spcPts val="0"/>
              </a:spcAft>
              <a:defRPr/>
            </a:pPr>
            <a:r>
              <a:rPr lang="el-GR" sz="1200" b="1" dirty="0" smtClean="0">
                <a:solidFill>
                  <a:schemeClr val="tx1"/>
                </a:solidFill>
                <a:latin typeface="Trebuchet MS" pitchFamily="34" charset="0"/>
              </a:rPr>
              <a:t>Ευχαριστούμε για την προσοχή σας</a:t>
            </a:r>
            <a:endParaRPr lang="en-GB" sz="1200" b="1" dirty="0">
              <a:solidFill>
                <a:schemeClr val="tx1"/>
              </a:solidFill>
              <a:latin typeface="Trebuchet MS" pitchFamily="34" charset="0"/>
            </a:endParaRPr>
          </a:p>
        </p:txBody>
      </p:sp>
      <p:pic>
        <p:nvPicPr>
          <p:cNvPr id="31" name="Picture 5"/>
          <p:cNvPicPr>
            <a:picLocks noChangeAspect="1"/>
          </p:cNvPicPr>
          <p:nvPr/>
        </p:nvPicPr>
        <p:blipFill>
          <a:blip r:embed="rId5" cstate="print"/>
          <a:srcRect/>
          <a:stretch>
            <a:fillRect/>
          </a:stretch>
        </p:blipFill>
        <p:spPr bwMode="auto">
          <a:xfrm>
            <a:off x="6843713" y="3770313"/>
            <a:ext cx="2841625" cy="3114675"/>
          </a:xfrm>
          <a:prstGeom prst="rect">
            <a:avLst/>
          </a:prstGeom>
          <a:noFill/>
          <a:ln w="9525">
            <a:noFill/>
            <a:miter lim="800000"/>
            <a:headEnd/>
            <a:tailEnd/>
          </a:ln>
        </p:spPr>
      </p:pic>
      <p:pic>
        <p:nvPicPr>
          <p:cNvPr id="32" name="Picture 30"/>
          <p:cNvPicPr>
            <a:picLocks noChangeAspect="1"/>
          </p:cNvPicPr>
          <p:nvPr/>
        </p:nvPicPr>
        <p:blipFill>
          <a:blip r:embed="rId6" cstate="print"/>
          <a:srcRect/>
          <a:stretch>
            <a:fillRect/>
          </a:stretch>
        </p:blipFill>
        <p:spPr bwMode="auto">
          <a:xfrm>
            <a:off x="-684213" y="3741738"/>
            <a:ext cx="2840038" cy="3116262"/>
          </a:xfrm>
          <a:prstGeom prst="rect">
            <a:avLst/>
          </a:prstGeom>
          <a:noFill/>
          <a:ln w="9525">
            <a:noFill/>
            <a:miter lim="800000"/>
            <a:headEnd/>
            <a:tailEnd/>
          </a:ln>
        </p:spPr>
      </p:pic>
      <p:grpSp>
        <p:nvGrpSpPr>
          <p:cNvPr id="6" name="Group 207"/>
          <p:cNvGrpSpPr>
            <a:grpSpLocks noChangeAspect="1"/>
          </p:cNvGrpSpPr>
          <p:nvPr/>
        </p:nvGrpSpPr>
        <p:grpSpPr bwMode="auto">
          <a:xfrm>
            <a:off x="1619672" y="1196752"/>
            <a:ext cx="5832475" cy="158750"/>
            <a:chOff x="962" y="2108"/>
            <a:chExt cx="3836" cy="104"/>
          </a:xfrm>
        </p:grpSpPr>
        <p:sp>
          <p:nvSpPr>
            <p:cNvPr id="7" name="AutoShape 206"/>
            <p:cNvSpPr>
              <a:spLocks noChangeAspect="1" noChangeArrowheads="1" noTextEdit="1"/>
            </p:cNvSpPr>
            <p:nvPr/>
          </p:nvSpPr>
          <p:spPr bwMode="auto">
            <a:xfrm>
              <a:off x="962" y="2108"/>
              <a:ext cx="3836" cy="104"/>
            </a:xfrm>
            <a:prstGeom prst="rect">
              <a:avLst/>
            </a:prstGeom>
            <a:noFill/>
            <a:ln w="9525">
              <a:noFill/>
              <a:miter lim="800000"/>
              <a:headEnd/>
              <a:tailEnd/>
            </a:ln>
          </p:spPr>
          <p:txBody>
            <a:bodyPr/>
            <a:lstStyle/>
            <a:p>
              <a:endParaRPr lang="el-GR"/>
            </a:p>
          </p:txBody>
        </p:sp>
        <p:sp>
          <p:nvSpPr>
            <p:cNvPr id="8" name="Rectangle 208"/>
            <p:cNvSpPr>
              <a:spLocks noChangeArrowheads="1"/>
            </p:cNvSpPr>
            <p:nvPr/>
          </p:nvSpPr>
          <p:spPr bwMode="auto">
            <a:xfrm>
              <a:off x="962" y="2108"/>
              <a:ext cx="3836" cy="104"/>
            </a:xfrm>
            <a:prstGeom prst="rect">
              <a:avLst/>
            </a:prstGeom>
            <a:solidFill>
              <a:srgbClr val="000000"/>
            </a:solidFill>
            <a:ln w="9525">
              <a:noFill/>
              <a:miter lim="800000"/>
              <a:headEnd/>
              <a:tailEnd/>
            </a:ln>
          </p:spPr>
          <p:txBody>
            <a:bodyPr/>
            <a:lstStyle/>
            <a:p>
              <a:endParaRPr lang="en-GB"/>
            </a:p>
          </p:txBody>
        </p:sp>
        <p:sp>
          <p:nvSpPr>
            <p:cNvPr id="9" name="Freeform 209"/>
            <p:cNvSpPr>
              <a:spLocks/>
            </p:cNvSpPr>
            <p:nvPr/>
          </p:nvSpPr>
          <p:spPr bwMode="auto">
            <a:xfrm>
              <a:off x="4640" y="2128"/>
              <a:ext cx="110" cy="66"/>
            </a:xfrm>
            <a:custGeom>
              <a:avLst/>
              <a:gdLst>
                <a:gd name="T0" fmla="*/ 110 w 110"/>
                <a:gd name="T1" fmla="*/ 66 h 66"/>
                <a:gd name="T2" fmla="*/ 14 w 110"/>
                <a:gd name="T3" fmla="*/ 66 h 66"/>
                <a:gd name="T4" fmla="*/ 14 w 110"/>
                <a:gd name="T5" fmla="*/ 66 h 66"/>
                <a:gd name="T6" fmla="*/ 8 w 110"/>
                <a:gd name="T7" fmla="*/ 66 h 66"/>
                <a:gd name="T8" fmla="*/ 4 w 110"/>
                <a:gd name="T9" fmla="*/ 62 h 66"/>
                <a:gd name="T10" fmla="*/ 0 w 110"/>
                <a:gd name="T11" fmla="*/ 58 h 66"/>
                <a:gd name="T12" fmla="*/ 0 w 110"/>
                <a:gd name="T13" fmla="*/ 52 h 66"/>
                <a:gd name="T14" fmla="*/ 0 w 110"/>
                <a:gd name="T15" fmla="*/ 14 h 66"/>
                <a:gd name="T16" fmla="*/ 0 w 110"/>
                <a:gd name="T17" fmla="*/ 14 h 66"/>
                <a:gd name="T18" fmla="*/ 0 w 110"/>
                <a:gd name="T19" fmla="*/ 8 h 66"/>
                <a:gd name="T20" fmla="*/ 4 w 110"/>
                <a:gd name="T21" fmla="*/ 4 h 66"/>
                <a:gd name="T22" fmla="*/ 8 w 110"/>
                <a:gd name="T23" fmla="*/ 2 h 66"/>
                <a:gd name="T24" fmla="*/ 14 w 110"/>
                <a:gd name="T25" fmla="*/ 0 h 66"/>
                <a:gd name="T26" fmla="*/ 110 w 110"/>
                <a:gd name="T27" fmla="*/ 0 h 66"/>
                <a:gd name="T28" fmla="*/ 110 w 110"/>
                <a:gd name="T29" fmla="*/ 6 h 66"/>
                <a:gd name="T30" fmla="*/ 14 w 110"/>
                <a:gd name="T31" fmla="*/ 6 h 66"/>
                <a:gd name="T32" fmla="*/ 14 w 110"/>
                <a:gd name="T33" fmla="*/ 6 h 66"/>
                <a:gd name="T34" fmla="*/ 10 w 110"/>
                <a:gd name="T35" fmla="*/ 6 h 66"/>
                <a:gd name="T36" fmla="*/ 8 w 110"/>
                <a:gd name="T37" fmla="*/ 8 h 66"/>
                <a:gd name="T38" fmla="*/ 6 w 110"/>
                <a:gd name="T39" fmla="*/ 12 h 66"/>
                <a:gd name="T40" fmla="*/ 4 w 110"/>
                <a:gd name="T41" fmla="*/ 14 h 66"/>
                <a:gd name="T42" fmla="*/ 4 w 110"/>
                <a:gd name="T43" fmla="*/ 52 h 66"/>
                <a:gd name="T44" fmla="*/ 4 w 110"/>
                <a:gd name="T45" fmla="*/ 52 h 66"/>
                <a:gd name="T46" fmla="*/ 6 w 110"/>
                <a:gd name="T47" fmla="*/ 56 h 66"/>
                <a:gd name="T48" fmla="*/ 8 w 110"/>
                <a:gd name="T49" fmla="*/ 58 h 66"/>
                <a:gd name="T50" fmla="*/ 10 w 110"/>
                <a:gd name="T51" fmla="*/ 60 h 66"/>
                <a:gd name="T52" fmla="*/ 14 w 110"/>
                <a:gd name="T53" fmla="*/ 60 h 66"/>
                <a:gd name="T54" fmla="*/ 110 w 110"/>
                <a:gd name="T55" fmla="*/ 60 h 66"/>
                <a:gd name="T56" fmla="*/ 110 w 110"/>
                <a:gd name="T57" fmla="*/ 66 h 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0"/>
                <a:gd name="T88" fmla="*/ 0 h 66"/>
                <a:gd name="T89" fmla="*/ 110 w 110"/>
                <a:gd name="T90" fmla="*/ 66 h 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0" h="66">
                  <a:moveTo>
                    <a:pt x="110" y="66"/>
                  </a:moveTo>
                  <a:lnTo>
                    <a:pt x="14" y="66"/>
                  </a:lnTo>
                  <a:lnTo>
                    <a:pt x="8" y="66"/>
                  </a:lnTo>
                  <a:lnTo>
                    <a:pt x="4" y="62"/>
                  </a:lnTo>
                  <a:lnTo>
                    <a:pt x="0" y="58"/>
                  </a:lnTo>
                  <a:lnTo>
                    <a:pt x="0" y="52"/>
                  </a:lnTo>
                  <a:lnTo>
                    <a:pt x="0" y="14"/>
                  </a:lnTo>
                  <a:lnTo>
                    <a:pt x="0" y="8"/>
                  </a:lnTo>
                  <a:lnTo>
                    <a:pt x="4" y="4"/>
                  </a:lnTo>
                  <a:lnTo>
                    <a:pt x="8" y="2"/>
                  </a:lnTo>
                  <a:lnTo>
                    <a:pt x="14" y="0"/>
                  </a:lnTo>
                  <a:lnTo>
                    <a:pt x="110" y="0"/>
                  </a:lnTo>
                  <a:lnTo>
                    <a:pt x="110" y="6"/>
                  </a:lnTo>
                  <a:lnTo>
                    <a:pt x="14" y="6"/>
                  </a:lnTo>
                  <a:lnTo>
                    <a:pt x="10" y="6"/>
                  </a:lnTo>
                  <a:lnTo>
                    <a:pt x="8" y="8"/>
                  </a:lnTo>
                  <a:lnTo>
                    <a:pt x="6" y="12"/>
                  </a:lnTo>
                  <a:lnTo>
                    <a:pt x="4" y="14"/>
                  </a:lnTo>
                  <a:lnTo>
                    <a:pt x="4" y="52"/>
                  </a:lnTo>
                  <a:lnTo>
                    <a:pt x="6" y="56"/>
                  </a:lnTo>
                  <a:lnTo>
                    <a:pt x="8" y="58"/>
                  </a:lnTo>
                  <a:lnTo>
                    <a:pt x="10" y="60"/>
                  </a:lnTo>
                  <a:lnTo>
                    <a:pt x="14" y="60"/>
                  </a:lnTo>
                  <a:lnTo>
                    <a:pt x="110" y="60"/>
                  </a:lnTo>
                  <a:lnTo>
                    <a:pt x="110" y="66"/>
                  </a:lnTo>
                  <a:close/>
                </a:path>
              </a:pathLst>
            </a:custGeom>
            <a:solidFill>
              <a:srgbClr val="FFFFFF"/>
            </a:solidFill>
            <a:ln w="9525">
              <a:noFill/>
              <a:round/>
              <a:headEnd/>
              <a:tailEnd/>
            </a:ln>
          </p:spPr>
          <p:txBody>
            <a:bodyPr/>
            <a:lstStyle/>
            <a:p>
              <a:endParaRPr lang="el-GR"/>
            </a:p>
          </p:txBody>
        </p:sp>
        <p:sp>
          <p:nvSpPr>
            <p:cNvPr id="10" name="Rectangle 210"/>
            <p:cNvSpPr>
              <a:spLocks noChangeArrowheads="1"/>
            </p:cNvSpPr>
            <p:nvPr/>
          </p:nvSpPr>
          <p:spPr bwMode="auto">
            <a:xfrm>
              <a:off x="4654" y="2142"/>
              <a:ext cx="88" cy="38"/>
            </a:xfrm>
            <a:prstGeom prst="rect">
              <a:avLst/>
            </a:prstGeom>
            <a:solidFill>
              <a:srgbClr val="FFFFFF"/>
            </a:solidFill>
            <a:ln w="9525">
              <a:noFill/>
              <a:miter lim="800000"/>
              <a:headEnd/>
              <a:tailEnd/>
            </a:ln>
          </p:spPr>
          <p:txBody>
            <a:bodyPr/>
            <a:lstStyle/>
            <a:p>
              <a:endParaRPr lang="en-GB"/>
            </a:p>
          </p:txBody>
        </p:sp>
        <p:sp>
          <p:nvSpPr>
            <p:cNvPr id="11" name="Freeform 211"/>
            <p:cNvSpPr>
              <a:spLocks/>
            </p:cNvSpPr>
            <p:nvPr/>
          </p:nvSpPr>
          <p:spPr bwMode="auto">
            <a:xfrm>
              <a:off x="4750" y="2142"/>
              <a:ext cx="18" cy="38"/>
            </a:xfrm>
            <a:custGeom>
              <a:avLst/>
              <a:gdLst>
                <a:gd name="T0" fmla="*/ 18 w 18"/>
                <a:gd name="T1" fmla="*/ 6 h 38"/>
                <a:gd name="T2" fmla="*/ 12 w 18"/>
                <a:gd name="T3" fmla="*/ 6 h 38"/>
                <a:gd name="T4" fmla="*/ 12 w 18"/>
                <a:gd name="T5" fmla="*/ 0 h 38"/>
                <a:gd name="T6" fmla="*/ 0 w 18"/>
                <a:gd name="T7" fmla="*/ 0 h 38"/>
                <a:gd name="T8" fmla="*/ 0 w 18"/>
                <a:gd name="T9" fmla="*/ 38 h 38"/>
                <a:gd name="T10" fmla="*/ 12 w 18"/>
                <a:gd name="T11" fmla="*/ 38 h 38"/>
                <a:gd name="T12" fmla="*/ 12 w 18"/>
                <a:gd name="T13" fmla="*/ 34 h 38"/>
                <a:gd name="T14" fmla="*/ 18 w 18"/>
                <a:gd name="T15" fmla="*/ 34 h 38"/>
                <a:gd name="T16" fmla="*/ 18 w 18"/>
                <a:gd name="T17" fmla="*/ 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8"/>
                <a:gd name="T29" fmla="*/ 18 w 1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8">
                  <a:moveTo>
                    <a:pt x="18" y="6"/>
                  </a:moveTo>
                  <a:lnTo>
                    <a:pt x="12" y="6"/>
                  </a:lnTo>
                  <a:lnTo>
                    <a:pt x="12" y="0"/>
                  </a:lnTo>
                  <a:lnTo>
                    <a:pt x="0" y="0"/>
                  </a:lnTo>
                  <a:lnTo>
                    <a:pt x="0" y="38"/>
                  </a:lnTo>
                  <a:lnTo>
                    <a:pt x="12" y="38"/>
                  </a:lnTo>
                  <a:lnTo>
                    <a:pt x="12" y="34"/>
                  </a:lnTo>
                  <a:lnTo>
                    <a:pt x="18" y="34"/>
                  </a:lnTo>
                  <a:lnTo>
                    <a:pt x="18" y="6"/>
                  </a:lnTo>
                  <a:close/>
                </a:path>
              </a:pathLst>
            </a:custGeom>
            <a:solidFill>
              <a:srgbClr val="FFFFFF"/>
            </a:solidFill>
            <a:ln w="9525">
              <a:noFill/>
              <a:round/>
              <a:headEnd/>
              <a:tailEnd/>
            </a:ln>
          </p:spPr>
          <p:txBody>
            <a:bodyPr/>
            <a:lstStyle/>
            <a:p>
              <a:endParaRPr lang="el-GR"/>
            </a:p>
          </p:txBody>
        </p:sp>
        <p:sp>
          <p:nvSpPr>
            <p:cNvPr id="12" name="Freeform 212"/>
            <p:cNvSpPr>
              <a:spLocks/>
            </p:cNvSpPr>
            <p:nvPr/>
          </p:nvSpPr>
          <p:spPr bwMode="auto">
            <a:xfrm>
              <a:off x="4672" y="2150"/>
              <a:ext cx="52" cy="24"/>
            </a:xfrm>
            <a:custGeom>
              <a:avLst/>
              <a:gdLst>
                <a:gd name="T0" fmla="*/ 38 w 52"/>
                <a:gd name="T1" fmla="*/ 10 h 24"/>
                <a:gd name="T2" fmla="*/ 38 w 52"/>
                <a:gd name="T3" fmla="*/ 6 h 24"/>
                <a:gd name="T4" fmla="*/ 38 w 52"/>
                <a:gd name="T5" fmla="*/ 6 h 24"/>
                <a:gd name="T6" fmla="*/ 36 w 52"/>
                <a:gd name="T7" fmla="*/ 2 h 24"/>
                <a:gd name="T8" fmla="*/ 34 w 52"/>
                <a:gd name="T9" fmla="*/ 0 h 24"/>
                <a:gd name="T10" fmla="*/ 26 w 52"/>
                <a:gd name="T11" fmla="*/ 0 h 24"/>
                <a:gd name="T12" fmla="*/ 26 w 52"/>
                <a:gd name="T13" fmla="*/ 0 h 24"/>
                <a:gd name="T14" fmla="*/ 14 w 52"/>
                <a:gd name="T15" fmla="*/ 0 h 24"/>
                <a:gd name="T16" fmla="*/ 14 w 52"/>
                <a:gd name="T17" fmla="*/ 4 h 24"/>
                <a:gd name="T18" fmla="*/ 0 w 52"/>
                <a:gd name="T19" fmla="*/ 4 h 24"/>
                <a:gd name="T20" fmla="*/ 0 w 52"/>
                <a:gd name="T21" fmla="*/ 6 h 24"/>
                <a:gd name="T22" fmla="*/ 14 w 52"/>
                <a:gd name="T23" fmla="*/ 6 h 24"/>
                <a:gd name="T24" fmla="*/ 14 w 52"/>
                <a:gd name="T25" fmla="*/ 16 h 24"/>
                <a:gd name="T26" fmla="*/ 0 w 52"/>
                <a:gd name="T27" fmla="*/ 16 h 24"/>
                <a:gd name="T28" fmla="*/ 0 w 52"/>
                <a:gd name="T29" fmla="*/ 18 h 24"/>
                <a:gd name="T30" fmla="*/ 14 w 52"/>
                <a:gd name="T31" fmla="*/ 18 h 24"/>
                <a:gd name="T32" fmla="*/ 14 w 52"/>
                <a:gd name="T33" fmla="*/ 24 h 24"/>
                <a:gd name="T34" fmla="*/ 26 w 52"/>
                <a:gd name="T35" fmla="*/ 24 h 24"/>
                <a:gd name="T36" fmla="*/ 26 w 52"/>
                <a:gd name="T37" fmla="*/ 22 h 24"/>
                <a:gd name="T38" fmla="*/ 34 w 52"/>
                <a:gd name="T39" fmla="*/ 22 h 24"/>
                <a:gd name="T40" fmla="*/ 34 w 52"/>
                <a:gd name="T41" fmla="*/ 22 h 24"/>
                <a:gd name="T42" fmla="*/ 36 w 52"/>
                <a:gd name="T43" fmla="*/ 20 h 24"/>
                <a:gd name="T44" fmla="*/ 38 w 52"/>
                <a:gd name="T45" fmla="*/ 18 h 24"/>
                <a:gd name="T46" fmla="*/ 38 w 52"/>
                <a:gd name="T47" fmla="*/ 12 h 24"/>
                <a:gd name="T48" fmla="*/ 52 w 52"/>
                <a:gd name="T49" fmla="*/ 12 h 24"/>
                <a:gd name="T50" fmla="*/ 52 w 52"/>
                <a:gd name="T51" fmla="*/ 10 h 24"/>
                <a:gd name="T52" fmla="*/ 38 w 52"/>
                <a:gd name="T53" fmla="*/ 1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24"/>
                <a:gd name="T83" fmla="*/ 52 w 52"/>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24">
                  <a:moveTo>
                    <a:pt x="38" y="10"/>
                  </a:moveTo>
                  <a:lnTo>
                    <a:pt x="38" y="6"/>
                  </a:lnTo>
                  <a:lnTo>
                    <a:pt x="36" y="2"/>
                  </a:lnTo>
                  <a:lnTo>
                    <a:pt x="34" y="0"/>
                  </a:lnTo>
                  <a:lnTo>
                    <a:pt x="26" y="0"/>
                  </a:lnTo>
                  <a:lnTo>
                    <a:pt x="14" y="0"/>
                  </a:lnTo>
                  <a:lnTo>
                    <a:pt x="14" y="4"/>
                  </a:lnTo>
                  <a:lnTo>
                    <a:pt x="0" y="4"/>
                  </a:lnTo>
                  <a:lnTo>
                    <a:pt x="0" y="6"/>
                  </a:lnTo>
                  <a:lnTo>
                    <a:pt x="14" y="6"/>
                  </a:lnTo>
                  <a:lnTo>
                    <a:pt x="14" y="16"/>
                  </a:lnTo>
                  <a:lnTo>
                    <a:pt x="0" y="16"/>
                  </a:lnTo>
                  <a:lnTo>
                    <a:pt x="0" y="18"/>
                  </a:lnTo>
                  <a:lnTo>
                    <a:pt x="14" y="18"/>
                  </a:lnTo>
                  <a:lnTo>
                    <a:pt x="14" y="24"/>
                  </a:lnTo>
                  <a:lnTo>
                    <a:pt x="26" y="24"/>
                  </a:lnTo>
                  <a:lnTo>
                    <a:pt x="26" y="22"/>
                  </a:lnTo>
                  <a:lnTo>
                    <a:pt x="34" y="22"/>
                  </a:lnTo>
                  <a:lnTo>
                    <a:pt x="36" y="20"/>
                  </a:lnTo>
                  <a:lnTo>
                    <a:pt x="38" y="18"/>
                  </a:lnTo>
                  <a:lnTo>
                    <a:pt x="38" y="12"/>
                  </a:lnTo>
                  <a:lnTo>
                    <a:pt x="52" y="12"/>
                  </a:lnTo>
                  <a:lnTo>
                    <a:pt x="52" y="10"/>
                  </a:lnTo>
                  <a:lnTo>
                    <a:pt x="38" y="10"/>
                  </a:lnTo>
                  <a:close/>
                </a:path>
              </a:pathLst>
            </a:custGeom>
            <a:solidFill>
              <a:srgbClr val="000000"/>
            </a:solidFill>
            <a:ln w="9525">
              <a:noFill/>
              <a:round/>
              <a:headEnd/>
              <a:tailEnd/>
            </a:ln>
          </p:spPr>
          <p:txBody>
            <a:bodyPr/>
            <a:lstStyle/>
            <a:p>
              <a:endParaRPr lang="el-GR"/>
            </a:p>
          </p:txBody>
        </p:sp>
        <p:sp>
          <p:nvSpPr>
            <p:cNvPr id="13" name="Freeform 213"/>
            <p:cNvSpPr>
              <a:spLocks/>
            </p:cNvSpPr>
            <p:nvPr/>
          </p:nvSpPr>
          <p:spPr bwMode="auto">
            <a:xfrm>
              <a:off x="1222" y="2180"/>
              <a:ext cx="14" cy="12"/>
            </a:xfrm>
            <a:custGeom>
              <a:avLst/>
              <a:gdLst>
                <a:gd name="T0" fmla="*/ 14 w 14"/>
                <a:gd name="T1" fmla="*/ 6 h 12"/>
                <a:gd name="T2" fmla="*/ 14 w 14"/>
                <a:gd name="T3" fmla="*/ 6 h 12"/>
                <a:gd name="T4" fmla="*/ 12 w 14"/>
                <a:gd name="T5" fmla="*/ 12 h 12"/>
                <a:gd name="T6" fmla="*/ 8 w 14"/>
                <a:gd name="T7" fmla="*/ 12 h 12"/>
                <a:gd name="T8" fmla="*/ 8 w 14"/>
                <a:gd name="T9" fmla="*/ 12 h 12"/>
                <a:gd name="T10" fmla="*/ 2 w 14"/>
                <a:gd name="T11" fmla="*/ 12 h 12"/>
                <a:gd name="T12" fmla="*/ 0 w 14"/>
                <a:gd name="T13" fmla="*/ 6 h 12"/>
                <a:gd name="T14" fmla="*/ 0 w 14"/>
                <a:gd name="T15" fmla="*/ 6 h 12"/>
                <a:gd name="T16" fmla="*/ 2 w 14"/>
                <a:gd name="T17" fmla="*/ 2 h 12"/>
                <a:gd name="T18" fmla="*/ 8 w 14"/>
                <a:gd name="T19" fmla="*/ 0 h 12"/>
                <a:gd name="T20" fmla="*/ 8 w 14"/>
                <a:gd name="T21" fmla="*/ 0 h 12"/>
                <a:gd name="T22" fmla="*/ 12 w 14"/>
                <a:gd name="T23" fmla="*/ 2 h 12"/>
                <a:gd name="T24" fmla="*/ 14 w 14"/>
                <a:gd name="T25" fmla="*/ 6 h 12"/>
                <a:gd name="T26" fmla="*/ 14 w 14"/>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2"/>
                <a:gd name="T44" fmla="*/ 14 w 14"/>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2">
                  <a:moveTo>
                    <a:pt x="14" y="6"/>
                  </a:moveTo>
                  <a:lnTo>
                    <a:pt x="14" y="6"/>
                  </a:lnTo>
                  <a:lnTo>
                    <a:pt x="12" y="12"/>
                  </a:lnTo>
                  <a:lnTo>
                    <a:pt x="8" y="12"/>
                  </a:lnTo>
                  <a:lnTo>
                    <a:pt x="2" y="12"/>
                  </a:lnTo>
                  <a:lnTo>
                    <a:pt x="0" y="6"/>
                  </a:lnTo>
                  <a:lnTo>
                    <a:pt x="2" y="2"/>
                  </a:lnTo>
                  <a:lnTo>
                    <a:pt x="8" y="0"/>
                  </a:lnTo>
                  <a:lnTo>
                    <a:pt x="12" y="2"/>
                  </a:lnTo>
                  <a:lnTo>
                    <a:pt x="14" y="6"/>
                  </a:lnTo>
                  <a:close/>
                </a:path>
              </a:pathLst>
            </a:custGeom>
            <a:solidFill>
              <a:srgbClr val="FFFFFF"/>
            </a:solidFill>
            <a:ln w="9525">
              <a:noFill/>
              <a:round/>
              <a:headEnd/>
              <a:tailEnd/>
            </a:ln>
          </p:spPr>
          <p:txBody>
            <a:bodyPr/>
            <a:lstStyle/>
            <a:p>
              <a:endParaRPr lang="el-GR"/>
            </a:p>
          </p:txBody>
        </p:sp>
        <p:sp>
          <p:nvSpPr>
            <p:cNvPr id="14" name="Freeform 214"/>
            <p:cNvSpPr>
              <a:spLocks/>
            </p:cNvSpPr>
            <p:nvPr/>
          </p:nvSpPr>
          <p:spPr bwMode="auto">
            <a:xfrm>
              <a:off x="1200" y="2144"/>
              <a:ext cx="60" cy="20"/>
            </a:xfrm>
            <a:custGeom>
              <a:avLst/>
              <a:gdLst>
                <a:gd name="T0" fmla="*/ 30 w 60"/>
                <a:gd name="T1" fmla="*/ 0 h 20"/>
                <a:gd name="T2" fmla="*/ 30 w 60"/>
                <a:gd name="T3" fmla="*/ 0 h 20"/>
                <a:gd name="T4" fmla="*/ 22 w 60"/>
                <a:gd name="T5" fmla="*/ 2 h 20"/>
                <a:gd name="T6" fmla="*/ 14 w 60"/>
                <a:gd name="T7" fmla="*/ 4 h 20"/>
                <a:gd name="T8" fmla="*/ 6 w 60"/>
                <a:gd name="T9" fmla="*/ 8 h 20"/>
                <a:gd name="T10" fmla="*/ 0 w 60"/>
                <a:gd name="T11" fmla="*/ 12 h 20"/>
                <a:gd name="T12" fmla="*/ 6 w 60"/>
                <a:gd name="T13" fmla="*/ 20 h 20"/>
                <a:gd name="T14" fmla="*/ 6 w 60"/>
                <a:gd name="T15" fmla="*/ 20 h 20"/>
                <a:gd name="T16" fmla="*/ 10 w 60"/>
                <a:gd name="T17" fmla="*/ 16 h 20"/>
                <a:gd name="T18" fmla="*/ 16 w 60"/>
                <a:gd name="T19" fmla="*/ 12 h 20"/>
                <a:gd name="T20" fmla="*/ 24 w 60"/>
                <a:gd name="T21" fmla="*/ 10 h 20"/>
                <a:gd name="T22" fmla="*/ 30 w 60"/>
                <a:gd name="T23" fmla="*/ 10 h 20"/>
                <a:gd name="T24" fmla="*/ 30 w 60"/>
                <a:gd name="T25" fmla="*/ 10 h 20"/>
                <a:gd name="T26" fmla="*/ 38 w 60"/>
                <a:gd name="T27" fmla="*/ 10 h 20"/>
                <a:gd name="T28" fmla="*/ 44 w 60"/>
                <a:gd name="T29" fmla="*/ 12 h 20"/>
                <a:gd name="T30" fmla="*/ 50 w 60"/>
                <a:gd name="T31" fmla="*/ 14 h 20"/>
                <a:gd name="T32" fmla="*/ 54 w 60"/>
                <a:gd name="T33" fmla="*/ 18 h 20"/>
                <a:gd name="T34" fmla="*/ 60 w 60"/>
                <a:gd name="T35" fmla="*/ 10 h 20"/>
                <a:gd name="T36" fmla="*/ 60 w 60"/>
                <a:gd name="T37" fmla="*/ 10 h 20"/>
                <a:gd name="T38" fmla="*/ 54 w 60"/>
                <a:gd name="T39" fmla="*/ 6 h 20"/>
                <a:gd name="T40" fmla="*/ 48 w 60"/>
                <a:gd name="T41" fmla="*/ 4 h 20"/>
                <a:gd name="T42" fmla="*/ 40 w 60"/>
                <a:gd name="T43" fmla="*/ 2 h 20"/>
                <a:gd name="T44" fmla="*/ 30 w 60"/>
                <a:gd name="T45" fmla="*/ 0 h 20"/>
                <a:gd name="T46" fmla="*/ 30 w 60"/>
                <a:gd name="T47" fmla="*/ 0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20"/>
                <a:gd name="T74" fmla="*/ 60 w 60"/>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20">
                  <a:moveTo>
                    <a:pt x="30" y="0"/>
                  </a:moveTo>
                  <a:lnTo>
                    <a:pt x="30" y="0"/>
                  </a:lnTo>
                  <a:lnTo>
                    <a:pt x="22" y="2"/>
                  </a:lnTo>
                  <a:lnTo>
                    <a:pt x="14" y="4"/>
                  </a:lnTo>
                  <a:lnTo>
                    <a:pt x="6" y="8"/>
                  </a:lnTo>
                  <a:lnTo>
                    <a:pt x="0" y="12"/>
                  </a:lnTo>
                  <a:lnTo>
                    <a:pt x="6" y="20"/>
                  </a:lnTo>
                  <a:lnTo>
                    <a:pt x="10" y="16"/>
                  </a:lnTo>
                  <a:lnTo>
                    <a:pt x="16" y="12"/>
                  </a:lnTo>
                  <a:lnTo>
                    <a:pt x="24" y="10"/>
                  </a:lnTo>
                  <a:lnTo>
                    <a:pt x="30" y="10"/>
                  </a:lnTo>
                  <a:lnTo>
                    <a:pt x="38" y="10"/>
                  </a:lnTo>
                  <a:lnTo>
                    <a:pt x="44" y="12"/>
                  </a:lnTo>
                  <a:lnTo>
                    <a:pt x="50" y="14"/>
                  </a:lnTo>
                  <a:lnTo>
                    <a:pt x="54" y="18"/>
                  </a:lnTo>
                  <a:lnTo>
                    <a:pt x="60" y="10"/>
                  </a:lnTo>
                  <a:lnTo>
                    <a:pt x="54" y="6"/>
                  </a:lnTo>
                  <a:lnTo>
                    <a:pt x="48" y="4"/>
                  </a:lnTo>
                  <a:lnTo>
                    <a:pt x="40" y="2"/>
                  </a:lnTo>
                  <a:lnTo>
                    <a:pt x="30" y="0"/>
                  </a:lnTo>
                  <a:close/>
                </a:path>
              </a:pathLst>
            </a:custGeom>
            <a:solidFill>
              <a:srgbClr val="FFFFFF"/>
            </a:solidFill>
            <a:ln w="9525">
              <a:noFill/>
              <a:round/>
              <a:headEnd/>
              <a:tailEnd/>
            </a:ln>
          </p:spPr>
          <p:txBody>
            <a:bodyPr/>
            <a:lstStyle/>
            <a:p>
              <a:endParaRPr lang="el-GR"/>
            </a:p>
          </p:txBody>
        </p:sp>
        <p:sp>
          <p:nvSpPr>
            <p:cNvPr id="15" name="Freeform 215"/>
            <p:cNvSpPr>
              <a:spLocks/>
            </p:cNvSpPr>
            <p:nvPr/>
          </p:nvSpPr>
          <p:spPr bwMode="auto">
            <a:xfrm>
              <a:off x="1210" y="2164"/>
              <a:ext cx="38" cy="12"/>
            </a:xfrm>
            <a:custGeom>
              <a:avLst/>
              <a:gdLst>
                <a:gd name="T0" fmla="*/ 20 w 38"/>
                <a:gd name="T1" fmla="*/ 0 h 12"/>
                <a:gd name="T2" fmla="*/ 20 w 38"/>
                <a:gd name="T3" fmla="*/ 0 h 12"/>
                <a:gd name="T4" fmla="*/ 10 w 38"/>
                <a:gd name="T5" fmla="*/ 2 h 12"/>
                <a:gd name="T6" fmla="*/ 0 w 38"/>
                <a:gd name="T7" fmla="*/ 6 h 12"/>
                <a:gd name="T8" fmla="*/ 6 w 38"/>
                <a:gd name="T9" fmla="*/ 12 h 12"/>
                <a:gd name="T10" fmla="*/ 6 w 38"/>
                <a:gd name="T11" fmla="*/ 12 h 12"/>
                <a:gd name="T12" fmla="*/ 12 w 38"/>
                <a:gd name="T13" fmla="*/ 10 h 12"/>
                <a:gd name="T14" fmla="*/ 20 w 38"/>
                <a:gd name="T15" fmla="*/ 8 h 12"/>
                <a:gd name="T16" fmla="*/ 20 w 38"/>
                <a:gd name="T17" fmla="*/ 8 h 12"/>
                <a:gd name="T18" fmla="*/ 26 w 38"/>
                <a:gd name="T19" fmla="*/ 10 h 12"/>
                <a:gd name="T20" fmla="*/ 34 w 38"/>
                <a:gd name="T21" fmla="*/ 12 h 12"/>
                <a:gd name="T22" fmla="*/ 38 w 38"/>
                <a:gd name="T23" fmla="*/ 6 h 12"/>
                <a:gd name="T24" fmla="*/ 38 w 38"/>
                <a:gd name="T25" fmla="*/ 6 h 12"/>
                <a:gd name="T26" fmla="*/ 30 w 38"/>
                <a:gd name="T27" fmla="*/ 2 h 12"/>
                <a:gd name="T28" fmla="*/ 20 w 38"/>
                <a:gd name="T29" fmla="*/ 0 h 12"/>
                <a:gd name="T30" fmla="*/ 20 w 38"/>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2"/>
                <a:gd name="T50" fmla="*/ 38 w 3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2">
                  <a:moveTo>
                    <a:pt x="20" y="0"/>
                  </a:moveTo>
                  <a:lnTo>
                    <a:pt x="20" y="0"/>
                  </a:lnTo>
                  <a:lnTo>
                    <a:pt x="10" y="2"/>
                  </a:lnTo>
                  <a:lnTo>
                    <a:pt x="0" y="6"/>
                  </a:lnTo>
                  <a:lnTo>
                    <a:pt x="6" y="12"/>
                  </a:lnTo>
                  <a:lnTo>
                    <a:pt x="12" y="10"/>
                  </a:lnTo>
                  <a:lnTo>
                    <a:pt x="20" y="8"/>
                  </a:lnTo>
                  <a:lnTo>
                    <a:pt x="26" y="10"/>
                  </a:lnTo>
                  <a:lnTo>
                    <a:pt x="34" y="12"/>
                  </a:lnTo>
                  <a:lnTo>
                    <a:pt x="38" y="6"/>
                  </a:lnTo>
                  <a:lnTo>
                    <a:pt x="30" y="2"/>
                  </a:lnTo>
                  <a:lnTo>
                    <a:pt x="20" y="0"/>
                  </a:lnTo>
                  <a:close/>
                </a:path>
              </a:pathLst>
            </a:custGeom>
            <a:solidFill>
              <a:srgbClr val="FFFFFF"/>
            </a:solidFill>
            <a:ln w="9525">
              <a:noFill/>
              <a:round/>
              <a:headEnd/>
              <a:tailEnd/>
            </a:ln>
          </p:spPr>
          <p:txBody>
            <a:bodyPr/>
            <a:lstStyle/>
            <a:p>
              <a:endParaRPr lang="el-GR"/>
            </a:p>
          </p:txBody>
        </p:sp>
        <p:sp>
          <p:nvSpPr>
            <p:cNvPr id="16" name="Freeform 216"/>
            <p:cNvSpPr>
              <a:spLocks/>
            </p:cNvSpPr>
            <p:nvPr/>
          </p:nvSpPr>
          <p:spPr bwMode="auto">
            <a:xfrm>
              <a:off x="1188" y="2126"/>
              <a:ext cx="84" cy="22"/>
            </a:xfrm>
            <a:custGeom>
              <a:avLst/>
              <a:gdLst>
                <a:gd name="T0" fmla="*/ 42 w 84"/>
                <a:gd name="T1" fmla="*/ 0 h 22"/>
                <a:gd name="T2" fmla="*/ 42 w 84"/>
                <a:gd name="T3" fmla="*/ 0 h 22"/>
                <a:gd name="T4" fmla="*/ 30 w 84"/>
                <a:gd name="T5" fmla="*/ 0 h 22"/>
                <a:gd name="T6" fmla="*/ 20 w 84"/>
                <a:gd name="T7" fmla="*/ 4 h 22"/>
                <a:gd name="T8" fmla="*/ 10 w 84"/>
                <a:gd name="T9" fmla="*/ 8 h 22"/>
                <a:gd name="T10" fmla="*/ 0 w 84"/>
                <a:gd name="T11" fmla="*/ 14 h 22"/>
                <a:gd name="T12" fmla="*/ 6 w 84"/>
                <a:gd name="T13" fmla="*/ 22 h 22"/>
                <a:gd name="T14" fmla="*/ 6 w 84"/>
                <a:gd name="T15" fmla="*/ 22 h 22"/>
                <a:gd name="T16" fmla="*/ 12 w 84"/>
                <a:gd name="T17" fmla="*/ 16 h 22"/>
                <a:gd name="T18" fmla="*/ 22 w 84"/>
                <a:gd name="T19" fmla="*/ 12 h 22"/>
                <a:gd name="T20" fmla="*/ 32 w 84"/>
                <a:gd name="T21" fmla="*/ 10 h 22"/>
                <a:gd name="T22" fmla="*/ 42 w 84"/>
                <a:gd name="T23" fmla="*/ 8 h 22"/>
                <a:gd name="T24" fmla="*/ 42 w 84"/>
                <a:gd name="T25" fmla="*/ 8 h 22"/>
                <a:gd name="T26" fmla="*/ 54 w 84"/>
                <a:gd name="T27" fmla="*/ 10 h 22"/>
                <a:gd name="T28" fmla="*/ 64 w 84"/>
                <a:gd name="T29" fmla="*/ 12 h 22"/>
                <a:gd name="T30" fmla="*/ 72 w 84"/>
                <a:gd name="T31" fmla="*/ 16 h 22"/>
                <a:gd name="T32" fmla="*/ 78 w 84"/>
                <a:gd name="T33" fmla="*/ 22 h 22"/>
                <a:gd name="T34" fmla="*/ 84 w 84"/>
                <a:gd name="T35" fmla="*/ 14 h 22"/>
                <a:gd name="T36" fmla="*/ 84 w 84"/>
                <a:gd name="T37" fmla="*/ 14 h 22"/>
                <a:gd name="T38" fmla="*/ 76 w 84"/>
                <a:gd name="T39" fmla="*/ 8 h 22"/>
                <a:gd name="T40" fmla="*/ 66 w 84"/>
                <a:gd name="T41" fmla="*/ 4 h 22"/>
                <a:gd name="T42" fmla="*/ 54 w 84"/>
                <a:gd name="T43" fmla="*/ 0 h 22"/>
                <a:gd name="T44" fmla="*/ 42 w 84"/>
                <a:gd name="T45" fmla="*/ 0 h 22"/>
                <a:gd name="T46" fmla="*/ 42 w 84"/>
                <a:gd name="T47" fmla="*/ 0 h 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4"/>
                <a:gd name="T73" fmla="*/ 0 h 22"/>
                <a:gd name="T74" fmla="*/ 84 w 84"/>
                <a:gd name="T75" fmla="*/ 22 h 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4" h="22">
                  <a:moveTo>
                    <a:pt x="42" y="0"/>
                  </a:moveTo>
                  <a:lnTo>
                    <a:pt x="42" y="0"/>
                  </a:lnTo>
                  <a:lnTo>
                    <a:pt x="30" y="0"/>
                  </a:lnTo>
                  <a:lnTo>
                    <a:pt x="20" y="4"/>
                  </a:lnTo>
                  <a:lnTo>
                    <a:pt x="10" y="8"/>
                  </a:lnTo>
                  <a:lnTo>
                    <a:pt x="0" y="14"/>
                  </a:lnTo>
                  <a:lnTo>
                    <a:pt x="6" y="22"/>
                  </a:lnTo>
                  <a:lnTo>
                    <a:pt x="12" y="16"/>
                  </a:lnTo>
                  <a:lnTo>
                    <a:pt x="22" y="12"/>
                  </a:lnTo>
                  <a:lnTo>
                    <a:pt x="32" y="10"/>
                  </a:lnTo>
                  <a:lnTo>
                    <a:pt x="42" y="8"/>
                  </a:lnTo>
                  <a:lnTo>
                    <a:pt x="54" y="10"/>
                  </a:lnTo>
                  <a:lnTo>
                    <a:pt x="64" y="12"/>
                  </a:lnTo>
                  <a:lnTo>
                    <a:pt x="72" y="16"/>
                  </a:lnTo>
                  <a:lnTo>
                    <a:pt x="78" y="22"/>
                  </a:lnTo>
                  <a:lnTo>
                    <a:pt x="84" y="14"/>
                  </a:lnTo>
                  <a:lnTo>
                    <a:pt x="76" y="8"/>
                  </a:lnTo>
                  <a:lnTo>
                    <a:pt x="66" y="4"/>
                  </a:lnTo>
                  <a:lnTo>
                    <a:pt x="54" y="0"/>
                  </a:lnTo>
                  <a:lnTo>
                    <a:pt x="42" y="0"/>
                  </a:lnTo>
                  <a:close/>
                </a:path>
              </a:pathLst>
            </a:custGeom>
            <a:solidFill>
              <a:srgbClr val="FFFFFF"/>
            </a:solidFill>
            <a:ln w="9525">
              <a:noFill/>
              <a:round/>
              <a:headEnd/>
              <a:tailEnd/>
            </a:ln>
          </p:spPr>
          <p:txBody>
            <a:bodyPr/>
            <a:lstStyle/>
            <a:p>
              <a:endParaRPr lang="el-GR"/>
            </a:p>
          </p:txBody>
        </p:sp>
        <p:sp>
          <p:nvSpPr>
            <p:cNvPr id="17" name="Freeform 218"/>
            <p:cNvSpPr>
              <a:spLocks/>
            </p:cNvSpPr>
            <p:nvPr/>
          </p:nvSpPr>
          <p:spPr bwMode="auto">
            <a:xfrm>
              <a:off x="1008" y="2138"/>
              <a:ext cx="38" cy="52"/>
            </a:xfrm>
            <a:custGeom>
              <a:avLst/>
              <a:gdLst>
                <a:gd name="T0" fmla="*/ 38 w 38"/>
                <a:gd name="T1" fmla="*/ 4 h 52"/>
                <a:gd name="T2" fmla="*/ 38 w 38"/>
                <a:gd name="T3" fmla="*/ 4 h 52"/>
                <a:gd name="T4" fmla="*/ 38 w 38"/>
                <a:gd name="T5" fmla="*/ 4 h 52"/>
                <a:gd name="T6" fmla="*/ 38 w 38"/>
                <a:gd name="T7" fmla="*/ 4 h 52"/>
                <a:gd name="T8" fmla="*/ 38 w 38"/>
                <a:gd name="T9" fmla="*/ 6 h 52"/>
                <a:gd name="T10" fmla="*/ 38 w 38"/>
                <a:gd name="T11" fmla="*/ 6 h 52"/>
                <a:gd name="T12" fmla="*/ 38 w 38"/>
                <a:gd name="T13" fmla="*/ 6 h 52"/>
                <a:gd name="T14" fmla="*/ 38 w 38"/>
                <a:gd name="T15" fmla="*/ 6 h 52"/>
                <a:gd name="T16" fmla="*/ 36 w 38"/>
                <a:gd name="T17" fmla="*/ 6 h 52"/>
                <a:gd name="T18" fmla="*/ 22 w 38"/>
                <a:gd name="T19" fmla="*/ 6 h 52"/>
                <a:gd name="T20" fmla="*/ 22 w 38"/>
                <a:gd name="T21" fmla="*/ 50 h 52"/>
                <a:gd name="T22" fmla="*/ 22 w 38"/>
                <a:gd name="T23" fmla="*/ 50 h 52"/>
                <a:gd name="T24" fmla="*/ 22 w 38"/>
                <a:gd name="T25" fmla="*/ 52 h 52"/>
                <a:gd name="T26" fmla="*/ 22 w 38"/>
                <a:gd name="T27" fmla="*/ 52 h 52"/>
                <a:gd name="T28" fmla="*/ 22 w 38"/>
                <a:gd name="T29" fmla="*/ 52 h 52"/>
                <a:gd name="T30" fmla="*/ 22 w 38"/>
                <a:gd name="T31" fmla="*/ 52 h 52"/>
                <a:gd name="T32" fmla="*/ 20 w 38"/>
                <a:gd name="T33" fmla="*/ 52 h 52"/>
                <a:gd name="T34" fmla="*/ 20 w 38"/>
                <a:gd name="T35" fmla="*/ 52 h 52"/>
                <a:gd name="T36" fmla="*/ 18 w 38"/>
                <a:gd name="T37" fmla="*/ 52 h 52"/>
                <a:gd name="T38" fmla="*/ 18 w 38"/>
                <a:gd name="T39" fmla="*/ 52 h 52"/>
                <a:gd name="T40" fmla="*/ 18 w 38"/>
                <a:gd name="T41" fmla="*/ 52 h 52"/>
                <a:gd name="T42" fmla="*/ 18 w 38"/>
                <a:gd name="T43" fmla="*/ 52 h 52"/>
                <a:gd name="T44" fmla="*/ 16 w 38"/>
                <a:gd name="T45" fmla="*/ 52 h 52"/>
                <a:gd name="T46" fmla="*/ 16 w 38"/>
                <a:gd name="T47" fmla="*/ 52 h 52"/>
                <a:gd name="T48" fmla="*/ 16 w 38"/>
                <a:gd name="T49" fmla="*/ 52 h 52"/>
                <a:gd name="T50" fmla="*/ 16 w 38"/>
                <a:gd name="T51" fmla="*/ 52 h 52"/>
                <a:gd name="T52" fmla="*/ 16 w 38"/>
                <a:gd name="T53" fmla="*/ 50 h 52"/>
                <a:gd name="T54" fmla="*/ 16 w 38"/>
                <a:gd name="T55" fmla="*/ 6 h 52"/>
                <a:gd name="T56" fmla="*/ 0 w 38"/>
                <a:gd name="T57" fmla="*/ 6 h 52"/>
                <a:gd name="T58" fmla="*/ 0 w 38"/>
                <a:gd name="T59" fmla="*/ 6 h 52"/>
                <a:gd name="T60" fmla="*/ 0 w 38"/>
                <a:gd name="T61" fmla="*/ 6 h 52"/>
                <a:gd name="T62" fmla="*/ 0 w 38"/>
                <a:gd name="T63" fmla="*/ 6 h 52"/>
                <a:gd name="T64" fmla="*/ 0 w 38"/>
                <a:gd name="T65" fmla="*/ 6 h 52"/>
                <a:gd name="T66" fmla="*/ 0 w 38"/>
                <a:gd name="T67" fmla="*/ 6 h 52"/>
                <a:gd name="T68" fmla="*/ 0 w 38"/>
                <a:gd name="T69" fmla="*/ 4 h 52"/>
                <a:gd name="T70" fmla="*/ 0 w 38"/>
                <a:gd name="T71" fmla="*/ 4 h 52"/>
                <a:gd name="T72" fmla="*/ 0 w 38"/>
                <a:gd name="T73" fmla="*/ 4 h 52"/>
                <a:gd name="T74" fmla="*/ 0 w 38"/>
                <a:gd name="T75" fmla="*/ 4 h 52"/>
                <a:gd name="T76" fmla="*/ 0 w 38"/>
                <a:gd name="T77" fmla="*/ 2 h 52"/>
                <a:gd name="T78" fmla="*/ 0 w 38"/>
                <a:gd name="T79" fmla="*/ 2 h 52"/>
                <a:gd name="T80" fmla="*/ 0 w 38"/>
                <a:gd name="T81" fmla="*/ 2 h 52"/>
                <a:gd name="T82" fmla="*/ 0 w 38"/>
                <a:gd name="T83" fmla="*/ 2 h 52"/>
                <a:gd name="T84" fmla="*/ 0 w 38"/>
                <a:gd name="T85" fmla="*/ 0 h 52"/>
                <a:gd name="T86" fmla="*/ 0 w 38"/>
                <a:gd name="T87" fmla="*/ 0 h 52"/>
                <a:gd name="T88" fmla="*/ 0 w 38"/>
                <a:gd name="T89" fmla="*/ 0 h 52"/>
                <a:gd name="T90" fmla="*/ 36 w 38"/>
                <a:gd name="T91" fmla="*/ 0 h 52"/>
                <a:gd name="T92" fmla="*/ 36 w 38"/>
                <a:gd name="T93" fmla="*/ 0 h 52"/>
                <a:gd name="T94" fmla="*/ 38 w 38"/>
                <a:gd name="T95" fmla="*/ 0 h 52"/>
                <a:gd name="T96" fmla="*/ 38 w 38"/>
                <a:gd name="T97" fmla="*/ 0 h 52"/>
                <a:gd name="T98" fmla="*/ 38 w 38"/>
                <a:gd name="T99" fmla="*/ 2 h 52"/>
                <a:gd name="T100" fmla="*/ 38 w 38"/>
                <a:gd name="T101" fmla="*/ 2 h 52"/>
                <a:gd name="T102" fmla="*/ 38 w 38"/>
                <a:gd name="T103" fmla="*/ 2 h 52"/>
                <a:gd name="T104" fmla="*/ 38 w 38"/>
                <a:gd name="T105" fmla="*/ 2 h 52"/>
                <a:gd name="T106" fmla="*/ 38 w 38"/>
                <a:gd name="T107" fmla="*/ 4 h 52"/>
                <a:gd name="T108" fmla="*/ 38 w 38"/>
                <a:gd name="T109" fmla="*/ 4 h 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
                <a:gd name="T166" fmla="*/ 0 h 52"/>
                <a:gd name="T167" fmla="*/ 38 w 38"/>
                <a:gd name="T168" fmla="*/ 52 h 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 h="52">
                  <a:moveTo>
                    <a:pt x="38" y="4"/>
                  </a:moveTo>
                  <a:lnTo>
                    <a:pt x="38" y="4"/>
                  </a:lnTo>
                  <a:lnTo>
                    <a:pt x="38" y="6"/>
                  </a:lnTo>
                  <a:lnTo>
                    <a:pt x="36" y="6"/>
                  </a:lnTo>
                  <a:lnTo>
                    <a:pt x="22" y="6"/>
                  </a:lnTo>
                  <a:lnTo>
                    <a:pt x="22" y="50"/>
                  </a:lnTo>
                  <a:lnTo>
                    <a:pt x="22" y="52"/>
                  </a:lnTo>
                  <a:lnTo>
                    <a:pt x="20" y="52"/>
                  </a:lnTo>
                  <a:lnTo>
                    <a:pt x="18" y="52"/>
                  </a:lnTo>
                  <a:lnTo>
                    <a:pt x="16" y="52"/>
                  </a:lnTo>
                  <a:lnTo>
                    <a:pt x="16" y="50"/>
                  </a:lnTo>
                  <a:lnTo>
                    <a:pt x="16" y="6"/>
                  </a:lnTo>
                  <a:lnTo>
                    <a:pt x="0" y="6"/>
                  </a:lnTo>
                  <a:lnTo>
                    <a:pt x="0" y="4"/>
                  </a:lnTo>
                  <a:lnTo>
                    <a:pt x="0" y="2"/>
                  </a:lnTo>
                  <a:lnTo>
                    <a:pt x="0" y="0"/>
                  </a:lnTo>
                  <a:lnTo>
                    <a:pt x="36" y="0"/>
                  </a:lnTo>
                  <a:lnTo>
                    <a:pt x="38" y="0"/>
                  </a:lnTo>
                  <a:lnTo>
                    <a:pt x="38" y="2"/>
                  </a:lnTo>
                  <a:lnTo>
                    <a:pt x="38" y="4"/>
                  </a:lnTo>
                  <a:close/>
                </a:path>
              </a:pathLst>
            </a:custGeom>
            <a:solidFill>
              <a:srgbClr val="FFFFFF"/>
            </a:solidFill>
            <a:ln w="9525">
              <a:noFill/>
              <a:round/>
              <a:headEnd/>
              <a:tailEnd/>
            </a:ln>
          </p:spPr>
          <p:txBody>
            <a:bodyPr/>
            <a:lstStyle/>
            <a:p>
              <a:endParaRPr lang="el-GR"/>
            </a:p>
          </p:txBody>
        </p:sp>
        <p:sp>
          <p:nvSpPr>
            <p:cNvPr id="18" name="Freeform 219"/>
            <p:cNvSpPr>
              <a:spLocks noEditPoints="1"/>
            </p:cNvSpPr>
            <p:nvPr/>
          </p:nvSpPr>
          <p:spPr bwMode="auto">
            <a:xfrm>
              <a:off x="1044" y="2152"/>
              <a:ext cx="30" cy="38"/>
            </a:xfrm>
            <a:custGeom>
              <a:avLst/>
              <a:gdLst>
                <a:gd name="T0" fmla="*/ 30 w 30"/>
                <a:gd name="T1" fmla="*/ 38 h 38"/>
                <a:gd name="T2" fmla="*/ 30 w 30"/>
                <a:gd name="T3" fmla="*/ 38 h 38"/>
                <a:gd name="T4" fmla="*/ 28 w 30"/>
                <a:gd name="T5" fmla="*/ 38 h 38"/>
                <a:gd name="T6" fmla="*/ 26 w 30"/>
                <a:gd name="T7" fmla="*/ 38 h 38"/>
                <a:gd name="T8" fmla="*/ 26 w 30"/>
                <a:gd name="T9" fmla="*/ 38 h 38"/>
                <a:gd name="T10" fmla="*/ 24 w 30"/>
                <a:gd name="T11" fmla="*/ 38 h 38"/>
                <a:gd name="T12" fmla="*/ 24 w 30"/>
                <a:gd name="T13" fmla="*/ 34 h 38"/>
                <a:gd name="T14" fmla="*/ 18 w 30"/>
                <a:gd name="T15" fmla="*/ 38 h 38"/>
                <a:gd name="T16" fmla="*/ 12 w 30"/>
                <a:gd name="T17" fmla="*/ 38 h 38"/>
                <a:gd name="T18" fmla="*/ 8 w 30"/>
                <a:gd name="T19" fmla="*/ 38 h 38"/>
                <a:gd name="T20" fmla="*/ 4 w 30"/>
                <a:gd name="T21" fmla="*/ 36 h 38"/>
                <a:gd name="T22" fmla="*/ 0 w 30"/>
                <a:gd name="T23" fmla="*/ 32 h 38"/>
                <a:gd name="T24" fmla="*/ 0 w 30"/>
                <a:gd name="T25" fmla="*/ 28 h 38"/>
                <a:gd name="T26" fmla="*/ 2 w 30"/>
                <a:gd name="T27" fmla="*/ 22 h 38"/>
                <a:gd name="T28" fmla="*/ 4 w 30"/>
                <a:gd name="T29" fmla="*/ 18 h 38"/>
                <a:gd name="T30" fmla="*/ 10 w 30"/>
                <a:gd name="T31" fmla="*/ 16 h 38"/>
                <a:gd name="T32" fmla="*/ 18 w 30"/>
                <a:gd name="T33" fmla="*/ 16 h 38"/>
                <a:gd name="T34" fmla="*/ 24 w 30"/>
                <a:gd name="T35" fmla="*/ 14 h 38"/>
                <a:gd name="T36" fmla="*/ 22 w 30"/>
                <a:gd name="T37" fmla="*/ 10 h 38"/>
                <a:gd name="T38" fmla="*/ 22 w 30"/>
                <a:gd name="T39" fmla="*/ 6 h 38"/>
                <a:gd name="T40" fmla="*/ 18 w 30"/>
                <a:gd name="T41" fmla="*/ 6 h 38"/>
                <a:gd name="T42" fmla="*/ 14 w 30"/>
                <a:gd name="T43" fmla="*/ 4 h 38"/>
                <a:gd name="T44" fmla="*/ 10 w 30"/>
                <a:gd name="T45" fmla="*/ 6 h 38"/>
                <a:gd name="T46" fmla="*/ 8 w 30"/>
                <a:gd name="T47" fmla="*/ 6 h 38"/>
                <a:gd name="T48" fmla="*/ 4 w 30"/>
                <a:gd name="T49" fmla="*/ 8 h 38"/>
                <a:gd name="T50" fmla="*/ 4 w 30"/>
                <a:gd name="T51" fmla="*/ 8 h 38"/>
                <a:gd name="T52" fmla="*/ 2 w 30"/>
                <a:gd name="T53" fmla="*/ 8 h 38"/>
                <a:gd name="T54" fmla="*/ 2 w 30"/>
                <a:gd name="T55" fmla="*/ 8 h 38"/>
                <a:gd name="T56" fmla="*/ 2 w 30"/>
                <a:gd name="T57" fmla="*/ 6 h 38"/>
                <a:gd name="T58" fmla="*/ 2 w 30"/>
                <a:gd name="T59" fmla="*/ 6 h 38"/>
                <a:gd name="T60" fmla="*/ 2 w 30"/>
                <a:gd name="T61" fmla="*/ 4 h 38"/>
                <a:gd name="T62" fmla="*/ 2 w 30"/>
                <a:gd name="T63" fmla="*/ 4 h 38"/>
                <a:gd name="T64" fmla="*/ 4 w 30"/>
                <a:gd name="T65" fmla="*/ 2 h 38"/>
                <a:gd name="T66" fmla="*/ 8 w 30"/>
                <a:gd name="T67" fmla="*/ 0 h 38"/>
                <a:gd name="T68" fmla="*/ 12 w 30"/>
                <a:gd name="T69" fmla="*/ 0 h 38"/>
                <a:gd name="T70" fmla="*/ 16 w 30"/>
                <a:gd name="T71" fmla="*/ 0 h 38"/>
                <a:gd name="T72" fmla="*/ 22 w 30"/>
                <a:gd name="T73" fmla="*/ 0 h 38"/>
                <a:gd name="T74" fmla="*/ 26 w 30"/>
                <a:gd name="T75" fmla="*/ 2 h 38"/>
                <a:gd name="T76" fmla="*/ 28 w 30"/>
                <a:gd name="T77" fmla="*/ 6 h 38"/>
                <a:gd name="T78" fmla="*/ 30 w 30"/>
                <a:gd name="T79" fmla="*/ 12 h 38"/>
                <a:gd name="T80" fmla="*/ 24 w 30"/>
                <a:gd name="T81" fmla="*/ 20 h 38"/>
                <a:gd name="T82" fmla="*/ 18 w 30"/>
                <a:gd name="T83" fmla="*/ 20 h 38"/>
                <a:gd name="T84" fmla="*/ 12 w 30"/>
                <a:gd name="T85" fmla="*/ 22 h 38"/>
                <a:gd name="T86" fmla="*/ 10 w 30"/>
                <a:gd name="T87" fmla="*/ 22 h 38"/>
                <a:gd name="T88" fmla="*/ 8 w 30"/>
                <a:gd name="T89" fmla="*/ 24 h 38"/>
                <a:gd name="T90" fmla="*/ 6 w 30"/>
                <a:gd name="T91" fmla="*/ 28 h 38"/>
                <a:gd name="T92" fmla="*/ 8 w 30"/>
                <a:gd name="T93" fmla="*/ 32 h 38"/>
                <a:gd name="T94" fmla="*/ 14 w 30"/>
                <a:gd name="T95" fmla="*/ 34 h 38"/>
                <a:gd name="T96" fmla="*/ 18 w 30"/>
                <a:gd name="T97" fmla="*/ 32 h 38"/>
                <a:gd name="T98" fmla="*/ 24 w 30"/>
                <a:gd name="T99" fmla="*/ 20 h 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
                <a:gd name="T151" fmla="*/ 0 h 38"/>
                <a:gd name="T152" fmla="*/ 30 w 30"/>
                <a:gd name="T153" fmla="*/ 38 h 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 h="38">
                  <a:moveTo>
                    <a:pt x="30" y="38"/>
                  </a:moveTo>
                  <a:lnTo>
                    <a:pt x="30" y="38"/>
                  </a:lnTo>
                  <a:lnTo>
                    <a:pt x="28" y="38"/>
                  </a:lnTo>
                  <a:lnTo>
                    <a:pt x="26" y="38"/>
                  </a:lnTo>
                  <a:lnTo>
                    <a:pt x="24" y="38"/>
                  </a:lnTo>
                  <a:lnTo>
                    <a:pt x="24" y="34"/>
                  </a:lnTo>
                  <a:lnTo>
                    <a:pt x="18" y="38"/>
                  </a:lnTo>
                  <a:lnTo>
                    <a:pt x="12" y="38"/>
                  </a:lnTo>
                  <a:lnTo>
                    <a:pt x="8" y="38"/>
                  </a:lnTo>
                  <a:lnTo>
                    <a:pt x="4" y="36"/>
                  </a:lnTo>
                  <a:lnTo>
                    <a:pt x="0" y="32"/>
                  </a:lnTo>
                  <a:lnTo>
                    <a:pt x="0" y="28"/>
                  </a:lnTo>
                  <a:lnTo>
                    <a:pt x="2" y="22"/>
                  </a:lnTo>
                  <a:lnTo>
                    <a:pt x="4" y="18"/>
                  </a:lnTo>
                  <a:lnTo>
                    <a:pt x="10" y="16"/>
                  </a:lnTo>
                  <a:lnTo>
                    <a:pt x="18" y="16"/>
                  </a:lnTo>
                  <a:lnTo>
                    <a:pt x="24" y="16"/>
                  </a:lnTo>
                  <a:lnTo>
                    <a:pt x="24" y="14"/>
                  </a:lnTo>
                  <a:lnTo>
                    <a:pt x="22" y="10"/>
                  </a:lnTo>
                  <a:lnTo>
                    <a:pt x="22" y="6"/>
                  </a:lnTo>
                  <a:lnTo>
                    <a:pt x="18" y="6"/>
                  </a:lnTo>
                  <a:lnTo>
                    <a:pt x="14" y="4"/>
                  </a:lnTo>
                  <a:lnTo>
                    <a:pt x="10" y="6"/>
                  </a:lnTo>
                  <a:lnTo>
                    <a:pt x="8" y="6"/>
                  </a:lnTo>
                  <a:lnTo>
                    <a:pt x="4" y="8"/>
                  </a:lnTo>
                  <a:lnTo>
                    <a:pt x="2" y="8"/>
                  </a:lnTo>
                  <a:lnTo>
                    <a:pt x="2" y="6"/>
                  </a:lnTo>
                  <a:lnTo>
                    <a:pt x="2" y="4"/>
                  </a:lnTo>
                  <a:lnTo>
                    <a:pt x="4" y="2"/>
                  </a:lnTo>
                  <a:lnTo>
                    <a:pt x="8" y="0"/>
                  </a:lnTo>
                  <a:lnTo>
                    <a:pt x="12" y="0"/>
                  </a:lnTo>
                  <a:lnTo>
                    <a:pt x="16" y="0"/>
                  </a:lnTo>
                  <a:lnTo>
                    <a:pt x="22" y="0"/>
                  </a:lnTo>
                  <a:lnTo>
                    <a:pt x="26" y="2"/>
                  </a:lnTo>
                  <a:lnTo>
                    <a:pt x="28" y="6"/>
                  </a:lnTo>
                  <a:lnTo>
                    <a:pt x="30" y="12"/>
                  </a:lnTo>
                  <a:lnTo>
                    <a:pt x="30" y="38"/>
                  </a:lnTo>
                  <a:close/>
                  <a:moveTo>
                    <a:pt x="24" y="20"/>
                  </a:moveTo>
                  <a:lnTo>
                    <a:pt x="18" y="20"/>
                  </a:lnTo>
                  <a:lnTo>
                    <a:pt x="12" y="22"/>
                  </a:lnTo>
                  <a:lnTo>
                    <a:pt x="10" y="22"/>
                  </a:lnTo>
                  <a:lnTo>
                    <a:pt x="8" y="24"/>
                  </a:lnTo>
                  <a:lnTo>
                    <a:pt x="6" y="28"/>
                  </a:lnTo>
                  <a:lnTo>
                    <a:pt x="8" y="32"/>
                  </a:lnTo>
                  <a:lnTo>
                    <a:pt x="14" y="34"/>
                  </a:lnTo>
                  <a:lnTo>
                    <a:pt x="18" y="32"/>
                  </a:lnTo>
                  <a:lnTo>
                    <a:pt x="24" y="28"/>
                  </a:lnTo>
                  <a:lnTo>
                    <a:pt x="24" y="20"/>
                  </a:lnTo>
                  <a:close/>
                </a:path>
              </a:pathLst>
            </a:custGeom>
            <a:solidFill>
              <a:srgbClr val="FFFFFF"/>
            </a:solidFill>
            <a:ln w="9525">
              <a:noFill/>
              <a:round/>
              <a:headEnd/>
              <a:tailEnd/>
            </a:ln>
          </p:spPr>
          <p:txBody>
            <a:bodyPr/>
            <a:lstStyle/>
            <a:p>
              <a:endParaRPr lang="el-GR"/>
            </a:p>
          </p:txBody>
        </p:sp>
        <p:sp>
          <p:nvSpPr>
            <p:cNvPr id="19" name="Freeform 220"/>
            <p:cNvSpPr>
              <a:spLocks noEditPoints="1"/>
            </p:cNvSpPr>
            <p:nvPr/>
          </p:nvSpPr>
          <p:spPr bwMode="auto">
            <a:xfrm>
              <a:off x="1072" y="2134"/>
              <a:ext cx="32" cy="56"/>
            </a:xfrm>
            <a:custGeom>
              <a:avLst/>
              <a:gdLst>
                <a:gd name="T0" fmla="*/ 32 w 32"/>
                <a:gd name="T1" fmla="*/ 36 h 56"/>
                <a:gd name="T2" fmla="*/ 32 w 32"/>
                <a:gd name="T3" fmla="*/ 44 h 56"/>
                <a:gd name="T4" fmla="*/ 28 w 32"/>
                <a:gd name="T5" fmla="*/ 52 h 56"/>
                <a:gd name="T6" fmla="*/ 24 w 32"/>
                <a:gd name="T7" fmla="*/ 56 h 56"/>
                <a:gd name="T8" fmla="*/ 18 w 32"/>
                <a:gd name="T9" fmla="*/ 56 h 56"/>
                <a:gd name="T10" fmla="*/ 14 w 32"/>
                <a:gd name="T11" fmla="*/ 56 h 56"/>
                <a:gd name="T12" fmla="*/ 12 w 32"/>
                <a:gd name="T13" fmla="*/ 56 h 56"/>
                <a:gd name="T14" fmla="*/ 8 w 32"/>
                <a:gd name="T15" fmla="*/ 54 h 56"/>
                <a:gd name="T16" fmla="*/ 6 w 32"/>
                <a:gd name="T17" fmla="*/ 54 h 56"/>
                <a:gd name="T18" fmla="*/ 6 w 32"/>
                <a:gd name="T19" fmla="*/ 56 h 56"/>
                <a:gd name="T20" fmla="*/ 4 w 32"/>
                <a:gd name="T21" fmla="*/ 56 h 56"/>
                <a:gd name="T22" fmla="*/ 4 w 32"/>
                <a:gd name="T23" fmla="*/ 56 h 56"/>
                <a:gd name="T24" fmla="*/ 2 w 32"/>
                <a:gd name="T25" fmla="*/ 56 h 56"/>
                <a:gd name="T26" fmla="*/ 2 w 32"/>
                <a:gd name="T27" fmla="*/ 56 h 56"/>
                <a:gd name="T28" fmla="*/ 0 w 32"/>
                <a:gd name="T29" fmla="*/ 56 h 56"/>
                <a:gd name="T30" fmla="*/ 0 w 32"/>
                <a:gd name="T31" fmla="*/ 56 h 56"/>
                <a:gd name="T32" fmla="*/ 0 w 32"/>
                <a:gd name="T33" fmla="*/ 54 h 56"/>
                <a:gd name="T34" fmla="*/ 0 w 32"/>
                <a:gd name="T35" fmla="*/ 2 h 56"/>
                <a:gd name="T36" fmla="*/ 0 w 32"/>
                <a:gd name="T37" fmla="*/ 2 h 56"/>
                <a:gd name="T38" fmla="*/ 0 w 32"/>
                <a:gd name="T39" fmla="*/ 0 h 56"/>
                <a:gd name="T40" fmla="*/ 2 w 32"/>
                <a:gd name="T41" fmla="*/ 0 h 56"/>
                <a:gd name="T42" fmla="*/ 2 w 32"/>
                <a:gd name="T43" fmla="*/ 0 h 56"/>
                <a:gd name="T44" fmla="*/ 4 w 32"/>
                <a:gd name="T45" fmla="*/ 0 h 56"/>
                <a:gd name="T46" fmla="*/ 6 w 32"/>
                <a:gd name="T47" fmla="*/ 0 h 56"/>
                <a:gd name="T48" fmla="*/ 6 w 32"/>
                <a:gd name="T49" fmla="*/ 2 h 56"/>
                <a:gd name="T50" fmla="*/ 6 w 32"/>
                <a:gd name="T51" fmla="*/ 24 h 56"/>
                <a:gd name="T52" fmla="*/ 10 w 32"/>
                <a:gd name="T53" fmla="*/ 20 h 56"/>
                <a:gd name="T54" fmla="*/ 12 w 32"/>
                <a:gd name="T55" fmla="*/ 18 h 56"/>
                <a:gd name="T56" fmla="*/ 16 w 32"/>
                <a:gd name="T57" fmla="*/ 18 h 56"/>
                <a:gd name="T58" fmla="*/ 18 w 32"/>
                <a:gd name="T59" fmla="*/ 18 h 56"/>
                <a:gd name="T60" fmla="*/ 24 w 32"/>
                <a:gd name="T61" fmla="*/ 18 h 56"/>
                <a:gd name="T62" fmla="*/ 30 w 32"/>
                <a:gd name="T63" fmla="*/ 24 h 56"/>
                <a:gd name="T64" fmla="*/ 32 w 32"/>
                <a:gd name="T65" fmla="*/ 30 h 56"/>
                <a:gd name="T66" fmla="*/ 32 w 32"/>
                <a:gd name="T67" fmla="*/ 36 h 56"/>
                <a:gd name="T68" fmla="*/ 26 w 32"/>
                <a:gd name="T69" fmla="*/ 38 h 56"/>
                <a:gd name="T70" fmla="*/ 26 w 32"/>
                <a:gd name="T71" fmla="*/ 32 h 56"/>
                <a:gd name="T72" fmla="*/ 24 w 32"/>
                <a:gd name="T73" fmla="*/ 28 h 56"/>
                <a:gd name="T74" fmla="*/ 22 w 32"/>
                <a:gd name="T75" fmla="*/ 24 h 56"/>
                <a:gd name="T76" fmla="*/ 16 w 32"/>
                <a:gd name="T77" fmla="*/ 22 h 56"/>
                <a:gd name="T78" fmla="*/ 14 w 32"/>
                <a:gd name="T79" fmla="*/ 24 h 56"/>
                <a:gd name="T80" fmla="*/ 12 w 32"/>
                <a:gd name="T81" fmla="*/ 24 h 56"/>
                <a:gd name="T82" fmla="*/ 10 w 32"/>
                <a:gd name="T83" fmla="*/ 26 h 56"/>
                <a:gd name="T84" fmla="*/ 6 w 32"/>
                <a:gd name="T85" fmla="*/ 30 h 56"/>
                <a:gd name="T86" fmla="*/ 6 w 32"/>
                <a:gd name="T87" fmla="*/ 44 h 56"/>
                <a:gd name="T88" fmla="*/ 12 w 32"/>
                <a:gd name="T89" fmla="*/ 50 h 56"/>
                <a:gd name="T90" fmla="*/ 16 w 32"/>
                <a:gd name="T91" fmla="*/ 52 h 56"/>
                <a:gd name="T92" fmla="*/ 20 w 32"/>
                <a:gd name="T93" fmla="*/ 50 h 56"/>
                <a:gd name="T94" fmla="*/ 24 w 32"/>
                <a:gd name="T95" fmla="*/ 46 h 56"/>
                <a:gd name="T96" fmla="*/ 26 w 32"/>
                <a:gd name="T97" fmla="*/ 42 h 56"/>
                <a:gd name="T98" fmla="*/ 26 w 32"/>
                <a:gd name="T99" fmla="*/ 38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
                <a:gd name="T151" fmla="*/ 0 h 56"/>
                <a:gd name="T152" fmla="*/ 32 w 3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 h="56">
                  <a:moveTo>
                    <a:pt x="32" y="36"/>
                  </a:moveTo>
                  <a:lnTo>
                    <a:pt x="32" y="36"/>
                  </a:lnTo>
                  <a:lnTo>
                    <a:pt x="32" y="44"/>
                  </a:lnTo>
                  <a:lnTo>
                    <a:pt x="28" y="52"/>
                  </a:lnTo>
                  <a:lnTo>
                    <a:pt x="24" y="56"/>
                  </a:lnTo>
                  <a:lnTo>
                    <a:pt x="18" y="56"/>
                  </a:lnTo>
                  <a:lnTo>
                    <a:pt x="14" y="56"/>
                  </a:lnTo>
                  <a:lnTo>
                    <a:pt x="12" y="56"/>
                  </a:lnTo>
                  <a:lnTo>
                    <a:pt x="8" y="54"/>
                  </a:lnTo>
                  <a:lnTo>
                    <a:pt x="6" y="50"/>
                  </a:lnTo>
                  <a:lnTo>
                    <a:pt x="6" y="54"/>
                  </a:lnTo>
                  <a:lnTo>
                    <a:pt x="6" y="56"/>
                  </a:lnTo>
                  <a:lnTo>
                    <a:pt x="4" y="56"/>
                  </a:lnTo>
                  <a:lnTo>
                    <a:pt x="2" y="56"/>
                  </a:lnTo>
                  <a:lnTo>
                    <a:pt x="0" y="56"/>
                  </a:lnTo>
                  <a:lnTo>
                    <a:pt x="0" y="54"/>
                  </a:lnTo>
                  <a:lnTo>
                    <a:pt x="0" y="2"/>
                  </a:lnTo>
                  <a:lnTo>
                    <a:pt x="0" y="0"/>
                  </a:lnTo>
                  <a:lnTo>
                    <a:pt x="2" y="0"/>
                  </a:lnTo>
                  <a:lnTo>
                    <a:pt x="4" y="0"/>
                  </a:lnTo>
                  <a:lnTo>
                    <a:pt x="6" y="0"/>
                  </a:lnTo>
                  <a:lnTo>
                    <a:pt x="6" y="2"/>
                  </a:lnTo>
                  <a:lnTo>
                    <a:pt x="6" y="24"/>
                  </a:lnTo>
                  <a:lnTo>
                    <a:pt x="10" y="20"/>
                  </a:lnTo>
                  <a:lnTo>
                    <a:pt x="12" y="18"/>
                  </a:lnTo>
                  <a:lnTo>
                    <a:pt x="16" y="18"/>
                  </a:lnTo>
                  <a:lnTo>
                    <a:pt x="18" y="18"/>
                  </a:lnTo>
                  <a:lnTo>
                    <a:pt x="24" y="18"/>
                  </a:lnTo>
                  <a:lnTo>
                    <a:pt x="30" y="24"/>
                  </a:lnTo>
                  <a:lnTo>
                    <a:pt x="32" y="30"/>
                  </a:lnTo>
                  <a:lnTo>
                    <a:pt x="32" y="36"/>
                  </a:lnTo>
                  <a:close/>
                  <a:moveTo>
                    <a:pt x="26" y="38"/>
                  </a:moveTo>
                  <a:lnTo>
                    <a:pt x="26" y="38"/>
                  </a:lnTo>
                  <a:lnTo>
                    <a:pt x="26" y="32"/>
                  </a:lnTo>
                  <a:lnTo>
                    <a:pt x="24" y="28"/>
                  </a:lnTo>
                  <a:lnTo>
                    <a:pt x="22" y="24"/>
                  </a:lnTo>
                  <a:lnTo>
                    <a:pt x="16" y="22"/>
                  </a:lnTo>
                  <a:lnTo>
                    <a:pt x="14" y="24"/>
                  </a:lnTo>
                  <a:lnTo>
                    <a:pt x="12" y="24"/>
                  </a:lnTo>
                  <a:lnTo>
                    <a:pt x="10" y="26"/>
                  </a:lnTo>
                  <a:lnTo>
                    <a:pt x="6" y="30"/>
                  </a:lnTo>
                  <a:lnTo>
                    <a:pt x="6" y="44"/>
                  </a:lnTo>
                  <a:lnTo>
                    <a:pt x="12" y="50"/>
                  </a:lnTo>
                  <a:lnTo>
                    <a:pt x="16" y="52"/>
                  </a:lnTo>
                  <a:lnTo>
                    <a:pt x="20" y="50"/>
                  </a:lnTo>
                  <a:lnTo>
                    <a:pt x="24" y="46"/>
                  </a:lnTo>
                  <a:lnTo>
                    <a:pt x="26" y="42"/>
                  </a:lnTo>
                  <a:lnTo>
                    <a:pt x="26" y="38"/>
                  </a:lnTo>
                  <a:close/>
                </a:path>
              </a:pathLst>
            </a:custGeom>
            <a:solidFill>
              <a:srgbClr val="FFFFFF"/>
            </a:solidFill>
            <a:ln w="9525">
              <a:noFill/>
              <a:round/>
              <a:headEnd/>
              <a:tailEnd/>
            </a:ln>
          </p:spPr>
          <p:txBody>
            <a:bodyPr/>
            <a:lstStyle/>
            <a:p>
              <a:endParaRPr lang="el-GR"/>
            </a:p>
          </p:txBody>
        </p:sp>
        <p:sp>
          <p:nvSpPr>
            <p:cNvPr id="20" name="Freeform 221"/>
            <p:cNvSpPr>
              <a:spLocks/>
            </p:cNvSpPr>
            <p:nvPr/>
          </p:nvSpPr>
          <p:spPr bwMode="auto">
            <a:xfrm>
              <a:off x="444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2 w 26"/>
                <a:gd name="T15" fmla="*/ 42 h 44"/>
                <a:gd name="T16" fmla="*/ 2 w 26"/>
                <a:gd name="T17" fmla="*/ 40 h 44"/>
                <a:gd name="T18" fmla="*/ 2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2 w 26"/>
                <a:gd name="T33" fmla="*/ 10 h 44"/>
                <a:gd name="T34" fmla="*/ 2 w 26"/>
                <a:gd name="T35" fmla="*/ 10 h 44"/>
                <a:gd name="T36" fmla="*/ 0 w 26"/>
                <a:gd name="T37" fmla="*/ 8 h 44"/>
                <a:gd name="T38" fmla="*/ 0 w 26"/>
                <a:gd name="T39" fmla="*/ 8 h 44"/>
                <a:gd name="T40" fmla="*/ 2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8 w 26"/>
                <a:gd name="T59" fmla="*/ 0 h 44"/>
                <a:gd name="T60" fmla="*/ 18 w 26"/>
                <a:gd name="T61" fmla="*/ 0 h 44"/>
                <a:gd name="T62" fmla="*/ 26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 y="44"/>
                  </a:lnTo>
                  <a:lnTo>
                    <a:pt x="2" y="42"/>
                  </a:lnTo>
                  <a:lnTo>
                    <a:pt x="2" y="40"/>
                  </a:lnTo>
                  <a:lnTo>
                    <a:pt x="2" y="38"/>
                  </a:lnTo>
                  <a:lnTo>
                    <a:pt x="12" y="38"/>
                  </a:lnTo>
                  <a:lnTo>
                    <a:pt x="12" y="6"/>
                  </a:lnTo>
                  <a:lnTo>
                    <a:pt x="2" y="10"/>
                  </a:lnTo>
                  <a:lnTo>
                    <a:pt x="0" y="8"/>
                  </a:lnTo>
                  <a:lnTo>
                    <a:pt x="2" y="8"/>
                  </a:lnTo>
                  <a:lnTo>
                    <a:pt x="2" y="6"/>
                  </a:lnTo>
                  <a:lnTo>
                    <a:pt x="12" y="0"/>
                  </a:lnTo>
                  <a:lnTo>
                    <a:pt x="14" y="0"/>
                  </a:lnTo>
                  <a:lnTo>
                    <a:pt x="16" y="0"/>
                  </a:lnTo>
                  <a:lnTo>
                    <a:pt x="18" y="0"/>
                  </a:lnTo>
                  <a:lnTo>
                    <a:pt x="18" y="38"/>
                  </a:lnTo>
                  <a:lnTo>
                    <a:pt x="26" y="38"/>
                  </a:lnTo>
                  <a:lnTo>
                    <a:pt x="26" y="40"/>
                  </a:lnTo>
                  <a:close/>
                </a:path>
              </a:pathLst>
            </a:custGeom>
            <a:solidFill>
              <a:srgbClr val="FFFFFF"/>
            </a:solidFill>
            <a:ln w="9525">
              <a:noFill/>
              <a:round/>
              <a:headEnd/>
              <a:tailEnd/>
            </a:ln>
          </p:spPr>
          <p:txBody>
            <a:bodyPr/>
            <a:lstStyle/>
            <a:p>
              <a:endParaRPr lang="el-GR"/>
            </a:p>
          </p:txBody>
        </p:sp>
        <p:sp>
          <p:nvSpPr>
            <p:cNvPr id="21" name="Freeform 222"/>
            <p:cNvSpPr>
              <a:spLocks noEditPoints="1"/>
            </p:cNvSpPr>
            <p:nvPr/>
          </p:nvSpPr>
          <p:spPr bwMode="auto">
            <a:xfrm>
              <a:off x="4480" y="2138"/>
              <a:ext cx="30" cy="46"/>
            </a:xfrm>
            <a:custGeom>
              <a:avLst/>
              <a:gdLst>
                <a:gd name="T0" fmla="*/ 30 w 30"/>
                <a:gd name="T1" fmla="*/ 24 h 46"/>
                <a:gd name="T2" fmla="*/ 30 w 30"/>
                <a:gd name="T3" fmla="*/ 32 h 46"/>
                <a:gd name="T4" fmla="*/ 28 w 30"/>
                <a:gd name="T5" fmla="*/ 40 h 46"/>
                <a:gd name="T6" fmla="*/ 22 w 30"/>
                <a:gd name="T7" fmla="*/ 44 h 46"/>
                <a:gd name="T8" fmla="*/ 16 w 30"/>
                <a:gd name="T9" fmla="*/ 46 h 46"/>
                <a:gd name="T10" fmla="*/ 8 w 30"/>
                <a:gd name="T11" fmla="*/ 44 h 46"/>
                <a:gd name="T12" fmla="*/ 4 w 30"/>
                <a:gd name="T13" fmla="*/ 40 h 46"/>
                <a:gd name="T14" fmla="*/ 2 w 30"/>
                <a:gd name="T15" fmla="*/ 34 h 46"/>
                <a:gd name="T16" fmla="*/ 0 w 30"/>
                <a:gd name="T17" fmla="*/ 24 h 46"/>
                <a:gd name="T18" fmla="*/ 2 w 30"/>
                <a:gd name="T19" fmla="*/ 14 h 46"/>
                <a:gd name="T20" fmla="*/ 4 w 30"/>
                <a:gd name="T21" fmla="*/ 8 h 46"/>
                <a:gd name="T22" fmla="*/ 8 w 30"/>
                <a:gd name="T23" fmla="*/ 2 h 46"/>
                <a:gd name="T24" fmla="*/ 16 w 30"/>
                <a:gd name="T25" fmla="*/ 0 h 46"/>
                <a:gd name="T26" fmla="*/ 22 w 30"/>
                <a:gd name="T27" fmla="*/ 2 h 46"/>
                <a:gd name="T28" fmla="*/ 28 w 30"/>
                <a:gd name="T29" fmla="*/ 6 h 46"/>
                <a:gd name="T30" fmla="*/ 30 w 30"/>
                <a:gd name="T31" fmla="*/ 14 h 46"/>
                <a:gd name="T32" fmla="*/ 30 w 30"/>
                <a:gd name="T33" fmla="*/ 24 h 46"/>
                <a:gd name="T34" fmla="*/ 24 w 30"/>
                <a:gd name="T35" fmla="*/ 24 h 46"/>
                <a:gd name="T36" fmla="*/ 24 w 30"/>
                <a:gd name="T37" fmla="*/ 18 h 46"/>
                <a:gd name="T38" fmla="*/ 24 w 30"/>
                <a:gd name="T39" fmla="*/ 14 h 46"/>
                <a:gd name="T40" fmla="*/ 22 w 30"/>
                <a:gd name="T41" fmla="*/ 10 h 46"/>
                <a:gd name="T42" fmla="*/ 20 w 30"/>
                <a:gd name="T43" fmla="*/ 8 h 46"/>
                <a:gd name="T44" fmla="*/ 18 w 30"/>
                <a:gd name="T45" fmla="*/ 6 h 46"/>
                <a:gd name="T46" fmla="*/ 16 w 30"/>
                <a:gd name="T47" fmla="*/ 6 h 46"/>
                <a:gd name="T48" fmla="*/ 12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2 w 30"/>
                <a:gd name="T61" fmla="*/ 40 h 46"/>
                <a:gd name="T62" fmla="*/ 16 w 30"/>
                <a:gd name="T63" fmla="*/ 42 h 46"/>
                <a:gd name="T64" fmla="*/ 18 w 30"/>
                <a:gd name="T65" fmla="*/ 40 h 46"/>
                <a:gd name="T66" fmla="*/ 22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30" y="32"/>
                  </a:lnTo>
                  <a:lnTo>
                    <a:pt x="28" y="40"/>
                  </a:lnTo>
                  <a:lnTo>
                    <a:pt x="22" y="44"/>
                  </a:lnTo>
                  <a:lnTo>
                    <a:pt x="16" y="46"/>
                  </a:lnTo>
                  <a:lnTo>
                    <a:pt x="8" y="44"/>
                  </a:lnTo>
                  <a:lnTo>
                    <a:pt x="4" y="40"/>
                  </a:lnTo>
                  <a:lnTo>
                    <a:pt x="2" y="34"/>
                  </a:lnTo>
                  <a:lnTo>
                    <a:pt x="0" y="24"/>
                  </a:lnTo>
                  <a:lnTo>
                    <a:pt x="2" y="14"/>
                  </a:lnTo>
                  <a:lnTo>
                    <a:pt x="4" y="8"/>
                  </a:lnTo>
                  <a:lnTo>
                    <a:pt x="8" y="2"/>
                  </a:lnTo>
                  <a:lnTo>
                    <a:pt x="16" y="0"/>
                  </a:lnTo>
                  <a:lnTo>
                    <a:pt x="22" y="2"/>
                  </a:lnTo>
                  <a:lnTo>
                    <a:pt x="28" y="6"/>
                  </a:lnTo>
                  <a:lnTo>
                    <a:pt x="30" y="14"/>
                  </a:lnTo>
                  <a:lnTo>
                    <a:pt x="30" y="24"/>
                  </a:lnTo>
                  <a:close/>
                  <a:moveTo>
                    <a:pt x="24" y="24"/>
                  </a:moveTo>
                  <a:lnTo>
                    <a:pt x="24" y="24"/>
                  </a:lnTo>
                  <a:lnTo>
                    <a:pt x="24" y="18"/>
                  </a:lnTo>
                  <a:lnTo>
                    <a:pt x="24" y="14"/>
                  </a:lnTo>
                  <a:lnTo>
                    <a:pt x="22" y="10"/>
                  </a:lnTo>
                  <a:lnTo>
                    <a:pt x="20" y="8"/>
                  </a:lnTo>
                  <a:lnTo>
                    <a:pt x="18" y="6"/>
                  </a:lnTo>
                  <a:lnTo>
                    <a:pt x="16" y="6"/>
                  </a:lnTo>
                  <a:lnTo>
                    <a:pt x="12" y="8"/>
                  </a:lnTo>
                  <a:lnTo>
                    <a:pt x="8" y="10"/>
                  </a:lnTo>
                  <a:lnTo>
                    <a:pt x="6" y="16"/>
                  </a:lnTo>
                  <a:lnTo>
                    <a:pt x="6" y="24"/>
                  </a:lnTo>
                  <a:lnTo>
                    <a:pt x="6" y="32"/>
                  </a:lnTo>
                  <a:lnTo>
                    <a:pt x="8" y="38"/>
                  </a:lnTo>
                  <a:lnTo>
                    <a:pt x="12" y="40"/>
                  </a:lnTo>
                  <a:lnTo>
                    <a:pt x="16" y="42"/>
                  </a:lnTo>
                  <a:lnTo>
                    <a:pt x="18" y="40"/>
                  </a:lnTo>
                  <a:lnTo>
                    <a:pt x="22"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2" name="Freeform 223"/>
            <p:cNvSpPr>
              <a:spLocks noEditPoints="1"/>
            </p:cNvSpPr>
            <p:nvPr/>
          </p:nvSpPr>
          <p:spPr bwMode="auto">
            <a:xfrm>
              <a:off x="4516" y="2138"/>
              <a:ext cx="30" cy="46"/>
            </a:xfrm>
            <a:custGeom>
              <a:avLst/>
              <a:gdLst>
                <a:gd name="T0" fmla="*/ 30 w 30"/>
                <a:gd name="T1" fmla="*/ 24 h 46"/>
                <a:gd name="T2" fmla="*/ 28 w 30"/>
                <a:gd name="T3" fmla="*/ 32 h 46"/>
                <a:gd name="T4" fmla="*/ 26 w 30"/>
                <a:gd name="T5" fmla="*/ 40 h 46"/>
                <a:gd name="T6" fmla="*/ 22 w 30"/>
                <a:gd name="T7" fmla="*/ 44 h 46"/>
                <a:gd name="T8" fmla="*/ 14 w 30"/>
                <a:gd name="T9" fmla="*/ 46 h 46"/>
                <a:gd name="T10" fmla="*/ 8 w 30"/>
                <a:gd name="T11" fmla="*/ 44 h 46"/>
                <a:gd name="T12" fmla="*/ 2 w 30"/>
                <a:gd name="T13" fmla="*/ 40 h 46"/>
                <a:gd name="T14" fmla="*/ 0 w 30"/>
                <a:gd name="T15" fmla="*/ 34 h 46"/>
                <a:gd name="T16" fmla="*/ 0 w 30"/>
                <a:gd name="T17" fmla="*/ 24 h 46"/>
                <a:gd name="T18" fmla="*/ 0 w 30"/>
                <a:gd name="T19" fmla="*/ 14 h 46"/>
                <a:gd name="T20" fmla="*/ 2 w 30"/>
                <a:gd name="T21" fmla="*/ 8 h 46"/>
                <a:gd name="T22" fmla="*/ 8 w 30"/>
                <a:gd name="T23" fmla="*/ 2 h 46"/>
                <a:gd name="T24" fmla="*/ 16 w 30"/>
                <a:gd name="T25" fmla="*/ 0 h 46"/>
                <a:gd name="T26" fmla="*/ 22 w 30"/>
                <a:gd name="T27" fmla="*/ 2 h 46"/>
                <a:gd name="T28" fmla="*/ 26 w 30"/>
                <a:gd name="T29" fmla="*/ 6 h 46"/>
                <a:gd name="T30" fmla="*/ 28 w 30"/>
                <a:gd name="T31" fmla="*/ 14 h 46"/>
                <a:gd name="T32" fmla="*/ 30 w 30"/>
                <a:gd name="T33" fmla="*/ 24 h 46"/>
                <a:gd name="T34" fmla="*/ 24 w 30"/>
                <a:gd name="T35" fmla="*/ 24 h 46"/>
                <a:gd name="T36" fmla="*/ 24 w 30"/>
                <a:gd name="T37" fmla="*/ 18 h 46"/>
                <a:gd name="T38" fmla="*/ 22 w 30"/>
                <a:gd name="T39" fmla="*/ 14 h 46"/>
                <a:gd name="T40" fmla="*/ 22 w 30"/>
                <a:gd name="T41" fmla="*/ 10 h 46"/>
                <a:gd name="T42" fmla="*/ 20 w 30"/>
                <a:gd name="T43" fmla="*/ 8 h 46"/>
                <a:gd name="T44" fmla="*/ 18 w 30"/>
                <a:gd name="T45" fmla="*/ 6 h 46"/>
                <a:gd name="T46" fmla="*/ 14 w 30"/>
                <a:gd name="T47" fmla="*/ 6 h 46"/>
                <a:gd name="T48" fmla="*/ 10 w 30"/>
                <a:gd name="T49" fmla="*/ 8 h 46"/>
                <a:gd name="T50" fmla="*/ 8 w 30"/>
                <a:gd name="T51" fmla="*/ 10 h 46"/>
                <a:gd name="T52" fmla="*/ 6 w 30"/>
                <a:gd name="T53" fmla="*/ 16 h 46"/>
                <a:gd name="T54" fmla="*/ 6 w 30"/>
                <a:gd name="T55" fmla="*/ 24 h 46"/>
                <a:gd name="T56" fmla="*/ 6 w 30"/>
                <a:gd name="T57" fmla="*/ 32 h 46"/>
                <a:gd name="T58" fmla="*/ 8 w 30"/>
                <a:gd name="T59" fmla="*/ 38 h 46"/>
                <a:gd name="T60" fmla="*/ 10 w 30"/>
                <a:gd name="T61" fmla="*/ 40 h 46"/>
                <a:gd name="T62" fmla="*/ 14 w 30"/>
                <a:gd name="T63" fmla="*/ 42 h 46"/>
                <a:gd name="T64" fmla="*/ 18 w 30"/>
                <a:gd name="T65" fmla="*/ 40 h 46"/>
                <a:gd name="T66" fmla="*/ 20 w 30"/>
                <a:gd name="T67" fmla="*/ 38 h 46"/>
                <a:gd name="T68" fmla="*/ 22 w 30"/>
                <a:gd name="T69" fmla="*/ 36 h 46"/>
                <a:gd name="T70" fmla="*/ 24 w 30"/>
                <a:gd name="T71" fmla="*/ 32 h 46"/>
                <a:gd name="T72" fmla="*/ 24 w 30"/>
                <a:gd name="T73" fmla="*/ 28 h 46"/>
                <a:gd name="T74" fmla="*/ 24 w 30"/>
                <a:gd name="T75" fmla="*/ 24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46"/>
                <a:gd name="T116" fmla="*/ 30 w 30"/>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46">
                  <a:moveTo>
                    <a:pt x="30" y="24"/>
                  </a:moveTo>
                  <a:lnTo>
                    <a:pt x="30" y="24"/>
                  </a:lnTo>
                  <a:lnTo>
                    <a:pt x="28" y="32"/>
                  </a:lnTo>
                  <a:lnTo>
                    <a:pt x="26" y="40"/>
                  </a:lnTo>
                  <a:lnTo>
                    <a:pt x="22" y="44"/>
                  </a:lnTo>
                  <a:lnTo>
                    <a:pt x="14" y="46"/>
                  </a:lnTo>
                  <a:lnTo>
                    <a:pt x="8" y="44"/>
                  </a:lnTo>
                  <a:lnTo>
                    <a:pt x="2" y="40"/>
                  </a:lnTo>
                  <a:lnTo>
                    <a:pt x="0" y="34"/>
                  </a:lnTo>
                  <a:lnTo>
                    <a:pt x="0" y="24"/>
                  </a:lnTo>
                  <a:lnTo>
                    <a:pt x="0" y="14"/>
                  </a:lnTo>
                  <a:lnTo>
                    <a:pt x="2" y="8"/>
                  </a:lnTo>
                  <a:lnTo>
                    <a:pt x="8" y="2"/>
                  </a:lnTo>
                  <a:lnTo>
                    <a:pt x="16" y="0"/>
                  </a:lnTo>
                  <a:lnTo>
                    <a:pt x="22" y="2"/>
                  </a:lnTo>
                  <a:lnTo>
                    <a:pt x="26" y="6"/>
                  </a:lnTo>
                  <a:lnTo>
                    <a:pt x="28" y="14"/>
                  </a:lnTo>
                  <a:lnTo>
                    <a:pt x="30" y="24"/>
                  </a:lnTo>
                  <a:close/>
                  <a:moveTo>
                    <a:pt x="24" y="24"/>
                  </a:moveTo>
                  <a:lnTo>
                    <a:pt x="24" y="24"/>
                  </a:lnTo>
                  <a:lnTo>
                    <a:pt x="24" y="18"/>
                  </a:lnTo>
                  <a:lnTo>
                    <a:pt x="22" y="14"/>
                  </a:lnTo>
                  <a:lnTo>
                    <a:pt x="22" y="10"/>
                  </a:lnTo>
                  <a:lnTo>
                    <a:pt x="20" y="8"/>
                  </a:lnTo>
                  <a:lnTo>
                    <a:pt x="18" y="6"/>
                  </a:lnTo>
                  <a:lnTo>
                    <a:pt x="14" y="6"/>
                  </a:lnTo>
                  <a:lnTo>
                    <a:pt x="10" y="8"/>
                  </a:lnTo>
                  <a:lnTo>
                    <a:pt x="8" y="10"/>
                  </a:lnTo>
                  <a:lnTo>
                    <a:pt x="6" y="16"/>
                  </a:lnTo>
                  <a:lnTo>
                    <a:pt x="6" y="24"/>
                  </a:lnTo>
                  <a:lnTo>
                    <a:pt x="6" y="32"/>
                  </a:lnTo>
                  <a:lnTo>
                    <a:pt x="8" y="38"/>
                  </a:lnTo>
                  <a:lnTo>
                    <a:pt x="10" y="40"/>
                  </a:lnTo>
                  <a:lnTo>
                    <a:pt x="14" y="42"/>
                  </a:lnTo>
                  <a:lnTo>
                    <a:pt x="18" y="40"/>
                  </a:lnTo>
                  <a:lnTo>
                    <a:pt x="20" y="38"/>
                  </a:lnTo>
                  <a:lnTo>
                    <a:pt x="22" y="36"/>
                  </a:lnTo>
                  <a:lnTo>
                    <a:pt x="24" y="32"/>
                  </a:lnTo>
                  <a:lnTo>
                    <a:pt x="24" y="28"/>
                  </a:lnTo>
                  <a:lnTo>
                    <a:pt x="24" y="24"/>
                  </a:lnTo>
                  <a:close/>
                </a:path>
              </a:pathLst>
            </a:custGeom>
            <a:solidFill>
              <a:srgbClr val="FFFFFF"/>
            </a:solidFill>
            <a:ln w="9525">
              <a:noFill/>
              <a:round/>
              <a:headEnd/>
              <a:tailEnd/>
            </a:ln>
          </p:spPr>
          <p:txBody>
            <a:bodyPr/>
            <a:lstStyle/>
            <a:p>
              <a:endParaRPr lang="el-GR"/>
            </a:p>
          </p:txBody>
        </p:sp>
        <p:sp>
          <p:nvSpPr>
            <p:cNvPr id="23" name="Freeform 224"/>
            <p:cNvSpPr>
              <a:spLocks noEditPoints="1"/>
            </p:cNvSpPr>
            <p:nvPr/>
          </p:nvSpPr>
          <p:spPr bwMode="auto">
            <a:xfrm>
              <a:off x="4550" y="2138"/>
              <a:ext cx="46" cy="46"/>
            </a:xfrm>
            <a:custGeom>
              <a:avLst/>
              <a:gdLst>
                <a:gd name="T0" fmla="*/ 18 w 46"/>
                <a:gd name="T1" fmla="*/ 18 h 46"/>
                <a:gd name="T2" fmla="*/ 16 w 46"/>
                <a:gd name="T3" fmla="*/ 20 h 46"/>
                <a:gd name="T4" fmla="*/ 10 w 46"/>
                <a:gd name="T5" fmla="*/ 24 h 46"/>
                <a:gd name="T6" fmla="*/ 6 w 46"/>
                <a:gd name="T7" fmla="*/ 24 h 46"/>
                <a:gd name="T8" fmla="*/ 2 w 46"/>
                <a:gd name="T9" fmla="*/ 18 h 46"/>
                <a:gd name="T10" fmla="*/ 0 w 46"/>
                <a:gd name="T11" fmla="*/ 12 h 46"/>
                <a:gd name="T12" fmla="*/ 2 w 46"/>
                <a:gd name="T13" fmla="*/ 4 h 46"/>
                <a:gd name="T14" fmla="*/ 6 w 46"/>
                <a:gd name="T15" fmla="*/ 2 h 46"/>
                <a:gd name="T16" fmla="*/ 14 w 46"/>
                <a:gd name="T17" fmla="*/ 2 h 46"/>
                <a:gd name="T18" fmla="*/ 18 w 46"/>
                <a:gd name="T19" fmla="*/ 4 h 46"/>
                <a:gd name="T20" fmla="*/ 20 w 46"/>
                <a:gd name="T21" fmla="*/ 12 h 46"/>
                <a:gd name="T22" fmla="*/ 10 w 46"/>
                <a:gd name="T23" fmla="*/ 46 h 46"/>
                <a:gd name="T24" fmla="*/ 8 w 46"/>
                <a:gd name="T25" fmla="*/ 46 h 46"/>
                <a:gd name="T26" fmla="*/ 8 w 46"/>
                <a:gd name="T27" fmla="*/ 46 h 46"/>
                <a:gd name="T28" fmla="*/ 6 w 46"/>
                <a:gd name="T29" fmla="*/ 46 h 46"/>
                <a:gd name="T30" fmla="*/ 6 w 46"/>
                <a:gd name="T31" fmla="*/ 46 h 46"/>
                <a:gd name="T32" fmla="*/ 6 w 46"/>
                <a:gd name="T33" fmla="*/ 44 h 46"/>
                <a:gd name="T34" fmla="*/ 36 w 46"/>
                <a:gd name="T35" fmla="*/ 0 h 46"/>
                <a:gd name="T36" fmla="*/ 36 w 46"/>
                <a:gd name="T37" fmla="*/ 0 h 46"/>
                <a:gd name="T38" fmla="*/ 38 w 46"/>
                <a:gd name="T39" fmla="*/ 0 h 46"/>
                <a:gd name="T40" fmla="*/ 40 w 46"/>
                <a:gd name="T41" fmla="*/ 0 h 46"/>
                <a:gd name="T42" fmla="*/ 40 w 46"/>
                <a:gd name="T43" fmla="*/ 2 h 46"/>
                <a:gd name="T44" fmla="*/ 10 w 46"/>
                <a:gd name="T45" fmla="*/ 46 h 46"/>
                <a:gd name="T46" fmla="*/ 14 w 46"/>
                <a:gd name="T47" fmla="*/ 10 h 46"/>
                <a:gd name="T48" fmla="*/ 14 w 46"/>
                <a:gd name="T49" fmla="*/ 6 h 46"/>
                <a:gd name="T50" fmla="*/ 10 w 46"/>
                <a:gd name="T51" fmla="*/ 4 h 46"/>
                <a:gd name="T52" fmla="*/ 8 w 46"/>
                <a:gd name="T53" fmla="*/ 6 h 46"/>
                <a:gd name="T54" fmla="*/ 6 w 46"/>
                <a:gd name="T55" fmla="*/ 10 h 46"/>
                <a:gd name="T56" fmla="*/ 6 w 46"/>
                <a:gd name="T57" fmla="*/ 12 h 46"/>
                <a:gd name="T58" fmla="*/ 6 w 46"/>
                <a:gd name="T59" fmla="*/ 18 h 46"/>
                <a:gd name="T60" fmla="*/ 8 w 46"/>
                <a:gd name="T61" fmla="*/ 20 h 46"/>
                <a:gd name="T62" fmla="*/ 12 w 46"/>
                <a:gd name="T63" fmla="*/ 20 h 46"/>
                <a:gd name="T64" fmla="*/ 14 w 46"/>
                <a:gd name="T65" fmla="*/ 18 h 46"/>
                <a:gd name="T66" fmla="*/ 14 w 46"/>
                <a:gd name="T67" fmla="*/ 12 h 46"/>
                <a:gd name="T68" fmla="*/ 46 w 46"/>
                <a:gd name="T69" fmla="*/ 34 h 46"/>
                <a:gd name="T70" fmla="*/ 42 w 46"/>
                <a:gd name="T71" fmla="*/ 42 h 46"/>
                <a:gd name="T72" fmla="*/ 40 w 46"/>
                <a:gd name="T73" fmla="*/ 44 h 46"/>
                <a:gd name="T74" fmla="*/ 32 w 46"/>
                <a:gd name="T75" fmla="*/ 46 h 46"/>
                <a:gd name="T76" fmla="*/ 28 w 46"/>
                <a:gd name="T77" fmla="*/ 42 h 46"/>
                <a:gd name="T78" fmla="*/ 26 w 46"/>
                <a:gd name="T79" fmla="*/ 34 h 46"/>
                <a:gd name="T80" fmla="*/ 26 w 46"/>
                <a:gd name="T81" fmla="*/ 30 h 46"/>
                <a:gd name="T82" fmla="*/ 32 w 46"/>
                <a:gd name="T83" fmla="*/ 24 h 46"/>
                <a:gd name="T84" fmla="*/ 36 w 46"/>
                <a:gd name="T85" fmla="*/ 22 h 46"/>
                <a:gd name="T86" fmla="*/ 44 w 46"/>
                <a:gd name="T87" fmla="*/ 26 h 46"/>
                <a:gd name="T88" fmla="*/ 44 w 46"/>
                <a:gd name="T89" fmla="*/ 30 h 46"/>
                <a:gd name="T90" fmla="*/ 40 w 46"/>
                <a:gd name="T91" fmla="*/ 34 h 46"/>
                <a:gd name="T92" fmla="*/ 40 w 46"/>
                <a:gd name="T93" fmla="*/ 32 h 46"/>
                <a:gd name="T94" fmla="*/ 38 w 46"/>
                <a:gd name="T95" fmla="*/ 28 h 46"/>
                <a:gd name="T96" fmla="*/ 36 w 46"/>
                <a:gd name="T97" fmla="*/ 26 h 46"/>
                <a:gd name="T98" fmla="*/ 32 w 46"/>
                <a:gd name="T99" fmla="*/ 28 h 46"/>
                <a:gd name="T100" fmla="*/ 32 w 46"/>
                <a:gd name="T101" fmla="*/ 30 h 46"/>
                <a:gd name="T102" fmla="*/ 32 w 46"/>
                <a:gd name="T103" fmla="*/ 38 h 46"/>
                <a:gd name="T104" fmla="*/ 32 w 46"/>
                <a:gd name="T105" fmla="*/ 40 h 46"/>
                <a:gd name="T106" fmla="*/ 36 w 46"/>
                <a:gd name="T107" fmla="*/ 42 h 46"/>
                <a:gd name="T108" fmla="*/ 38 w 46"/>
                <a:gd name="T109" fmla="*/ 42 h 46"/>
                <a:gd name="T110" fmla="*/ 40 w 46"/>
                <a:gd name="T111" fmla="*/ 38 h 46"/>
                <a:gd name="T112" fmla="*/ 40 w 46"/>
                <a:gd name="T113" fmla="*/ 34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
                <a:gd name="T172" fmla="*/ 0 h 46"/>
                <a:gd name="T173" fmla="*/ 46 w 46"/>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 h="46">
                  <a:moveTo>
                    <a:pt x="20" y="12"/>
                  </a:moveTo>
                  <a:lnTo>
                    <a:pt x="20" y="12"/>
                  </a:lnTo>
                  <a:lnTo>
                    <a:pt x="18" y="18"/>
                  </a:lnTo>
                  <a:lnTo>
                    <a:pt x="16" y="20"/>
                  </a:lnTo>
                  <a:lnTo>
                    <a:pt x="14" y="24"/>
                  </a:lnTo>
                  <a:lnTo>
                    <a:pt x="10" y="24"/>
                  </a:lnTo>
                  <a:lnTo>
                    <a:pt x="6" y="24"/>
                  </a:lnTo>
                  <a:lnTo>
                    <a:pt x="2" y="20"/>
                  </a:lnTo>
                  <a:lnTo>
                    <a:pt x="2" y="18"/>
                  </a:lnTo>
                  <a:lnTo>
                    <a:pt x="0" y="12"/>
                  </a:lnTo>
                  <a:lnTo>
                    <a:pt x="2" y="8"/>
                  </a:lnTo>
                  <a:lnTo>
                    <a:pt x="2" y="4"/>
                  </a:lnTo>
                  <a:lnTo>
                    <a:pt x="6" y="2"/>
                  </a:lnTo>
                  <a:lnTo>
                    <a:pt x="10" y="2"/>
                  </a:lnTo>
                  <a:lnTo>
                    <a:pt x="14" y="2"/>
                  </a:lnTo>
                  <a:lnTo>
                    <a:pt x="18" y="4"/>
                  </a:lnTo>
                  <a:lnTo>
                    <a:pt x="18" y="8"/>
                  </a:lnTo>
                  <a:lnTo>
                    <a:pt x="20" y="12"/>
                  </a:lnTo>
                  <a:close/>
                  <a:moveTo>
                    <a:pt x="10" y="46"/>
                  </a:moveTo>
                  <a:lnTo>
                    <a:pt x="10" y="46"/>
                  </a:lnTo>
                  <a:lnTo>
                    <a:pt x="8" y="46"/>
                  </a:lnTo>
                  <a:lnTo>
                    <a:pt x="6" y="46"/>
                  </a:lnTo>
                  <a:lnTo>
                    <a:pt x="4" y="46"/>
                  </a:lnTo>
                  <a:lnTo>
                    <a:pt x="6" y="44"/>
                  </a:lnTo>
                  <a:lnTo>
                    <a:pt x="36" y="2"/>
                  </a:lnTo>
                  <a:lnTo>
                    <a:pt x="36" y="0"/>
                  </a:lnTo>
                  <a:lnTo>
                    <a:pt x="38" y="0"/>
                  </a:lnTo>
                  <a:lnTo>
                    <a:pt x="40" y="0"/>
                  </a:lnTo>
                  <a:lnTo>
                    <a:pt x="40" y="2"/>
                  </a:lnTo>
                  <a:lnTo>
                    <a:pt x="10" y="46"/>
                  </a:lnTo>
                  <a:close/>
                  <a:moveTo>
                    <a:pt x="14" y="12"/>
                  </a:moveTo>
                  <a:lnTo>
                    <a:pt x="14" y="12"/>
                  </a:lnTo>
                  <a:lnTo>
                    <a:pt x="14" y="10"/>
                  </a:lnTo>
                  <a:lnTo>
                    <a:pt x="14" y="6"/>
                  </a:lnTo>
                  <a:lnTo>
                    <a:pt x="12" y="6"/>
                  </a:lnTo>
                  <a:lnTo>
                    <a:pt x="10" y="4"/>
                  </a:lnTo>
                  <a:lnTo>
                    <a:pt x="8" y="6"/>
                  </a:lnTo>
                  <a:lnTo>
                    <a:pt x="6" y="6"/>
                  </a:lnTo>
                  <a:lnTo>
                    <a:pt x="6" y="10"/>
                  </a:lnTo>
                  <a:lnTo>
                    <a:pt x="6" y="12"/>
                  </a:lnTo>
                  <a:lnTo>
                    <a:pt x="6" y="16"/>
                  </a:lnTo>
                  <a:lnTo>
                    <a:pt x="6" y="18"/>
                  </a:lnTo>
                  <a:lnTo>
                    <a:pt x="8" y="20"/>
                  </a:lnTo>
                  <a:lnTo>
                    <a:pt x="10" y="20"/>
                  </a:lnTo>
                  <a:lnTo>
                    <a:pt x="12" y="20"/>
                  </a:lnTo>
                  <a:lnTo>
                    <a:pt x="14" y="18"/>
                  </a:lnTo>
                  <a:lnTo>
                    <a:pt x="14" y="16"/>
                  </a:lnTo>
                  <a:lnTo>
                    <a:pt x="14" y="12"/>
                  </a:lnTo>
                  <a:close/>
                  <a:moveTo>
                    <a:pt x="46" y="34"/>
                  </a:moveTo>
                  <a:lnTo>
                    <a:pt x="46" y="34"/>
                  </a:lnTo>
                  <a:lnTo>
                    <a:pt x="44" y="38"/>
                  </a:lnTo>
                  <a:lnTo>
                    <a:pt x="42" y="42"/>
                  </a:lnTo>
                  <a:lnTo>
                    <a:pt x="40" y="44"/>
                  </a:lnTo>
                  <a:lnTo>
                    <a:pt x="36" y="46"/>
                  </a:lnTo>
                  <a:lnTo>
                    <a:pt x="32" y="46"/>
                  </a:lnTo>
                  <a:lnTo>
                    <a:pt x="28" y="42"/>
                  </a:lnTo>
                  <a:lnTo>
                    <a:pt x="26" y="40"/>
                  </a:lnTo>
                  <a:lnTo>
                    <a:pt x="26" y="34"/>
                  </a:lnTo>
                  <a:lnTo>
                    <a:pt x="26" y="30"/>
                  </a:lnTo>
                  <a:lnTo>
                    <a:pt x="28" y="26"/>
                  </a:lnTo>
                  <a:lnTo>
                    <a:pt x="32" y="24"/>
                  </a:lnTo>
                  <a:lnTo>
                    <a:pt x="36" y="22"/>
                  </a:lnTo>
                  <a:lnTo>
                    <a:pt x="40" y="24"/>
                  </a:lnTo>
                  <a:lnTo>
                    <a:pt x="44" y="26"/>
                  </a:lnTo>
                  <a:lnTo>
                    <a:pt x="44" y="30"/>
                  </a:lnTo>
                  <a:lnTo>
                    <a:pt x="46" y="34"/>
                  </a:lnTo>
                  <a:close/>
                  <a:moveTo>
                    <a:pt x="40" y="34"/>
                  </a:moveTo>
                  <a:lnTo>
                    <a:pt x="40" y="34"/>
                  </a:lnTo>
                  <a:lnTo>
                    <a:pt x="40" y="32"/>
                  </a:lnTo>
                  <a:lnTo>
                    <a:pt x="40" y="28"/>
                  </a:lnTo>
                  <a:lnTo>
                    <a:pt x="38" y="28"/>
                  </a:lnTo>
                  <a:lnTo>
                    <a:pt x="36" y="26"/>
                  </a:lnTo>
                  <a:lnTo>
                    <a:pt x="34" y="28"/>
                  </a:lnTo>
                  <a:lnTo>
                    <a:pt x="32" y="28"/>
                  </a:lnTo>
                  <a:lnTo>
                    <a:pt x="32" y="30"/>
                  </a:lnTo>
                  <a:lnTo>
                    <a:pt x="32" y="34"/>
                  </a:lnTo>
                  <a:lnTo>
                    <a:pt x="32" y="38"/>
                  </a:lnTo>
                  <a:lnTo>
                    <a:pt x="32" y="40"/>
                  </a:lnTo>
                  <a:lnTo>
                    <a:pt x="34" y="42"/>
                  </a:lnTo>
                  <a:lnTo>
                    <a:pt x="36" y="42"/>
                  </a:lnTo>
                  <a:lnTo>
                    <a:pt x="38" y="42"/>
                  </a:lnTo>
                  <a:lnTo>
                    <a:pt x="40" y="40"/>
                  </a:lnTo>
                  <a:lnTo>
                    <a:pt x="40" y="38"/>
                  </a:lnTo>
                  <a:lnTo>
                    <a:pt x="40" y="34"/>
                  </a:lnTo>
                  <a:close/>
                </a:path>
              </a:pathLst>
            </a:custGeom>
            <a:solidFill>
              <a:srgbClr val="FFFFFF"/>
            </a:solidFill>
            <a:ln w="9525">
              <a:noFill/>
              <a:round/>
              <a:headEnd/>
              <a:tailEnd/>
            </a:ln>
          </p:spPr>
          <p:txBody>
            <a:bodyPr/>
            <a:lstStyle/>
            <a:p>
              <a:endParaRPr lang="el-GR"/>
            </a:p>
          </p:txBody>
        </p:sp>
        <p:sp>
          <p:nvSpPr>
            <p:cNvPr id="24" name="Freeform 225"/>
            <p:cNvSpPr>
              <a:spLocks/>
            </p:cNvSpPr>
            <p:nvPr/>
          </p:nvSpPr>
          <p:spPr bwMode="auto">
            <a:xfrm>
              <a:off x="2768" y="2140"/>
              <a:ext cx="26" cy="44"/>
            </a:xfrm>
            <a:custGeom>
              <a:avLst/>
              <a:gdLst>
                <a:gd name="T0" fmla="*/ 26 w 26"/>
                <a:gd name="T1" fmla="*/ 40 h 44"/>
                <a:gd name="T2" fmla="*/ 26 w 26"/>
                <a:gd name="T3" fmla="*/ 42 h 44"/>
                <a:gd name="T4" fmla="*/ 26 w 26"/>
                <a:gd name="T5" fmla="*/ 42 h 44"/>
                <a:gd name="T6" fmla="*/ 26 w 26"/>
                <a:gd name="T7" fmla="*/ 44 h 44"/>
                <a:gd name="T8" fmla="*/ 2 w 26"/>
                <a:gd name="T9" fmla="*/ 44 h 44"/>
                <a:gd name="T10" fmla="*/ 2 w 26"/>
                <a:gd name="T11" fmla="*/ 44 h 44"/>
                <a:gd name="T12" fmla="*/ 2 w 26"/>
                <a:gd name="T13" fmla="*/ 42 h 44"/>
                <a:gd name="T14" fmla="*/ 0 w 26"/>
                <a:gd name="T15" fmla="*/ 42 h 44"/>
                <a:gd name="T16" fmla="*/ 0 w 26"/>
                <a:gd name="T17" fmla="*/ 40 h 44"/>
                <a:gd name="T18" fmla="*/ 0 w 26"/>
                <a:gd name="T19" fmla="*/ 40 h 44"/>
                <a:gd name="T20" fmla="*/ 2 w 26"/>
                <a:gd name="T21" fmla="*/ 40 h 44"/>
                <a:gd name="T22" fmla="*/ 2 w 26"/>
                <a:gd name="T23" fmla="*/ 38 h 44"/>
                <a:gd name="T24" fmla="*/ 2 w 26"/>
                <a:gd name="T25" fmla="*/ 38 h 44"/>
                <a:gd name="T26" fmla="*/ 12 w 26"/>
                <a:gd name="T27" fmla="*/ 6 h 44"/>
                <a:gd name="T28" fmla="*/ 2 w 26"/>
                <a:gd name="T29" fmla="*/ 10 h 44"/>
                <a:gd name="T30" fmla="*/ 2 w 26"/>
                <a:gd name="T31" fmla="*/ 10 h 44"/>
                <a:gd name="T32" fmla="*/ 0 w 26"/>
                <a:gd name="T33" fmla="*/ 10 h 44"/>
                <a:gd name="T34" fmla="*/ 0 w 26"/>
                <a:gd name="T35" fmla="*/ 10 h 44"/>
                <a:gd name="T36" fmla="*/ 0 w 26"/>
                <a:gd name="T37" fmla="*/ 8 h 44"/>
                <a:gd name="T38" fmla="*/ 0 w 26"/>
                <a:gd name="T39" fmla="*/ 8 h 44"/>
                <a:gd name="T40" fmla="*/ 0 w 26"/>
                <a:gd name="T41" fmla="*/ 8 h 44"/>
                <a:gd name="T42" fmla="*/ 2 w 26"/>
                <a:gd name="T43" fmla="*/ 6 h 44"/>
                <a:gd name="T44" fmla="*/ 12 w 26"/>
                <a:gd name="T45" fmla="*/ 0 h 44"/>
                <a:gd name="T46" fmla="*/ 12 w 26"/>
                <a:gd name="T47" fmla="*/ 0 h 44"/>
                <a:gd name="T48" fmla="*/ 12 w 26"/>
                <a:gd name="T49" fmla="*/ 0 h 44"/>
                <a:gd name="T50" fmla="*/ 14 w 26"/>
                <a:gd name="T51" fmla="*/ 0 h 44"/>
                <a:gd name="T52" fmla="*/ 14 w 26"/>
                <a:gd name="T53" fmla="*/ 0 h 44"/>
                <a:gd name="T54" fmla="*/ 16 w 26"/>
                <a:gd name="T55" fmla="*/ 0 h 44"/>
                <a:gd name="T56" fmla="*/ 16 w 26"/>
                <a:gd name="T57" fmla="*/ 0 h 44"/>
                <a:gd name="T58" fmla="*/ 16 w 26"/>
                <a:gd name="T59" fmla="*/ 0 h 44"/>
                <a:gd name="T60" fmla="*/ 16 w 26"/>
                <a:gd name="T61" fmla="*/ 0 h 44"/>
                <a:gd name="T62" fmla="*/ 24 w 26"/>
                <a:gd name="T63" fmla="*/ 38 h 44"/>
                <a:gd name="T64" fmla="*/ 26 w 26"/>
                <a:gd name="T65" fmla="*/ 38 h 44"/>
                <a:gd name="T66" fmla="*/ 26 w 26"/>
                <a:gd name="T67" fmla="*/ 40 h 44"/>
                <a:gd name="T68" fmla="*/ 26 w 26"/>
                <a:gd name="T69" fmla="*/ 40 h 44"/>
                <a:gd name="T70" fmla="*/ 26 w 26"/>
                <a:gd name="T71" fmla="*/ 40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
                <a:gd name="T109" fmla="*/ 0 h 44"/>
                <a:gd name="T110" fmla="*/ 26 w 26"/>
                <a:gd name="T111" fmla="*/ 44 h 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 h="44">
                  <a:moveTo>
                    <a:pt x="26" y="40"/>
                  </a:moveTo>
                  <a:lnTo>
                    <a:pt x="26" y="40"/>
                  </a:lnTo>
                  <a:lnTo>
                    <a:pt x="26" y="42"/>
                  </a:lnTo>
                  <a:lnTo>
                    <a:pt x="26" y="44"/>
                  </a:lnTo>
                  <a:lnTo>
                    <a:pt x="24" y="44"/>
                  </a:lnTo>
                  <a:lnTo>
                    <a:pt x="2" y="44"/>
                  </a:lnTo>
                  <a:lnTo>
                    <a:pt x="2" y="42"/>
                  </a:lnTo>
                  <a:lnTo>
                    <a:pt x="0" y="42"/>
                  </a:lnTo>
                  <a:lnTo>
                    <a:pt x="0" y="40"/>
                  </a:lnTo>
                  <a:lnTo>
                    <a:pt x="2" y="40"/>
                  </a:lnTo>
                  <a:lnTo>
                    <a:pt x="2" y="38"/>
                  </a:lnTo>
                  <a:lnTo>
                    <a:pt x="12" y="38"/>
                  </a:lnTo>
                  <a:lnTo>
                    <a:pt x="12" y="6"/>
                  </a:lnTo>
                  <a:lnTo>
                    <a:pt x="2" y="10"/>
                  </a:lnTo>
                  <a:lnTo>
                    <a:pt x="0" y="10"/>
                  </a:lnTo>
                  <a:lnTo>
                    <a:pt x="0" y="8"/>
                  </a:lnTo>
                  <a:lnTo>
                    <a:pt x="2" y="6"/>
                  </a:lnTo>
                  <a:lnTo>
                    <a:pt x="12" y="0"/>
                  </a:lnTo>
                  <a:lnTo>
                    <a:pt x="14" y="0"/>
                  </a:lnTo>
                  <a:lnTo>
                    <a:pt x="16" y="0"/>
                  </a:lnTo>
                  <a:lnTo>
                    <a:pt x="16" y="38"/>
                  </a:lnTo>
                  <a:lnTo>
                    <a:pt x="24" y="38"/>
                  </a:lnTo>
                  <a:lnTo>
                    <a:pt x="26" y="38"/>
                  </a:lnTo>
                  <a:lnTo>
                    <a:pt x="26" y="40"/>
                  </a:lnTo>
                  <a:close/>
                </a:path>
              </a:pathLst>
            </a:custGeom>
            <a:solidFill>
              <a:srgbClr val="FFFFFF"/>
            </a:solidFill>
            <a:ln w="9525">
              <a:noFill/>
              <a:round/>
              <a:headEnd/>
              <a:tailEnd/>
            </a:ln>
          </p:spPr>
          <p:txBody>
            <a:bodyPr/>
            <a:lstStyle/>
            <a:p>
              <a:endParaRPr lang="el-GR"/>
            </a:p>
          </p:txBody>
        </p:sp>
        <p:sp>
          <p:nvSpPr>
            <p:cNvPr id="25" name="Freeform 226"/>
            <p:cNvSpPr>
              <a:spLocks noEditPoints="1"/>
            </p:cNvSpPr>
            <p:nvPr/>
          </p:nvSpPr>
          <p:spPr bwMode="auto">
            <a:xfrm>
              <a:off x="2804" y="2152"/>
              <a:ext cx="8" cy="32"/>
            </a:xfrm>
            <a:custGeom>
              <a:avLst/>
              <a:gdLst>
                <a:gd name="T0" fmla="*/ 8 w 8"/>
                <a:gd name="T1" fmla="*/ 4 h 32"/>
                <a:gd name="T2" fmla="*/ 6 w 8"/>
                <a:gd name="T3" fmla="*/ 6 h 32"/>
                <a:gd name="T4" fmla="*/ 6 w 8"/>
                <a:gd name="T5" fmla="*/ 8 h 32"/>
                <a:gd name="T6" fmla="*/ 6 w 8"/>
                <a:gd name="T7" fmla="*/ 8 h 32"/>
                <a:gd name="T8" fmla="*/ 4 w 8"/>
                <a:gd name="T9" fmla="*/ 8 h 32"/>
                <a:gd name="T10" fmla="*/ 2 w 8"/>
                <a:gd name="T11" fmla="*/ 8 h 32"/>
                <a:gd name="T12" fmla="*/ 0 w 8"/>
                <a:gd name="T13" fmla="*/ 8 h 32"/>
                <a:gd name="T14" fmla="*/ 0 w 8"/>
                <a:gd name="T15" fmla="*/ 6 h 32"/>
                <a:gd name="T16" fmla="*/ 0 w 8"/>
                <a:gd name="T17" fmla="*/ 4 h 32"/>
                <a:gd name="T18" fmla="*/ 0 w 8"/>
                <a:gd name="T19" fmla="*/ 2 h 32"/>
                <a:gd name="T20" fmla="*/ 0 w 8"/>
                <a:gd name="T21" fmla="*/ 2 h 32"/>
                <a:gd name="T22" fmla="*/ 2 w 8"/>
                <a:gd name="T23" fmla="*/ 0 h 32"/>
                <a:gd name="T24" fmla="*/ 4 w 8"/>
                <a:gd name="T25" fmla="*/ 0 h 32"/>
                <a:gd name="T26" fmla="*/ 6 w 8"/>
                <a:gd name="T27" fmla="*/ 0 h 32"/>
                <a:gd name="T28" fmla="*/ 6 w 8"/>
                <a:gd name="T29" fmla="*/ 2 h 32"/>
                <a:gd name="T30" fmla="*/ 6 w 8"/>
                <a:gd name="T31" fmla="*/ 2 h 32"/>
                <a:gd name="T32" fmla="*/ 8 w 8"/>
                <a:gd name="T33" fmla="*/ 4 h 32"/>
                <a:gd name="T34" fmla="*/ 8 w 8"/>
                <a:gd name="T35" fmla="*/ 28 h 32"/>
                <a:gd name="T36" fmla="*/ 6 w 8"/>
                <a:gd name="T37" fmla="*/ 30 h 32"/>
                <a:gd name="T38" fmla="*/ 6 w 8"/>
                <a:gd name="T39" fmla="*/ 30 h 32"/>
                <a:gd name="T40" fmla="*/ 6 w 8"/>
                <a:gd name="T41" fmla="*/ 32 h 32"/>
                <a:gd name="T42" fmla="*/ 4 w 8"/>
                <a:gd name="T43" fmla="*/ 32 h 32"/>
                <a:gd name="T44" fmla="*/ 2 w 8"/>
                <a:gd name="T45" fmla="*/ 32 h 32"/>
                <a:gd name="T46" fmla="*/ 0 w 8"/>
                <a:gd name="T47" fmla="*/ 30 h 32"/>
                <a:gd name="T48" fmla="*/ 0 w 8"/>
                <a:gd name="T49" fmla="*/ 30 h 32"/>
                <a:gd name="T50" fmla="*/ 0 w 8"/>
                <a:gd name="T51" fmla="*/ 28 h 32"/>
                <a:gd name="T52" fmla="*/ 0 w 8"/>
                <a:gd name="T53" fmla="*/ 26 h 32"/>
                <a:gd name="T54" fmla="*/ 0 w 8"/>
                <a:gd name="T55" fmla="*/ 24 h 32"/>
                <a:gd name="T56" fmla="*/ 2 w 8"/>
                <a:gd name="T57" fmla="*/ 24 h 32"/>
                <a:gd name="T58" fmla="*/ 4 w 8"/>
                <a:gd name="T59" fmla="*/ 24 h 32"/>
                <a:gd name="T60" fmla="*/ 6 w 8"/>
                <a:gd name="T61" fmla="*/ 24 h 32"/>
                <a:gd name="T62" fmla="*/ 6 w 8"/>
                <a:gd name="T63" fmla="*/ 24 h 32"/>
                <a:gd name="T64" fmla="*/ 6 w 8"/>
                <a:gd name="T65" fmla="*/ 26 h 32"/>
                <a:gd name="T66" fmla="*/ 8 w 8"/>
                <a:gd name="T67" fmla="*/ 28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
                <a:gd name="T103" fmla="*/ 0 h 32"/>
                <a:gd name="T104" fmla="*/ 8 w 8"/>
                <a:gd name="T105" fmla="*/ 32 h 3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 h="32">
                  <a:moveTo>
                    <a:pt x="8" y="4"/>
                  </a:moveTo>
                  <a:lnTo>
                    <a:pt x="8" y="4"/>
                  </a:lnTo>
                  <a:lnTo>
                    <a:pt x="6" y="6"/>
                  </a:lnTo>
                  <a:lnTo>
                    <a:pt x="6" y="8"/>
                  </a:lnTo>
                  <a:lnTo>
                    <a:pt x="4" y="8"/>
                  </a:lnTo>
                  <a:lnTo>
                    <a:pt x="2" y="8"/>
                  </a:lnTo>
                  <a:lnTo>
                    <a:pt x="0" y="8"/>
                  </a:lnTo>
                  <a:lnTo>
                    <a:pt x="0" y="6"/>
                  </a:lnTo>
                  <a:lnTo>
                    <a:pt x="0" y="4"/>
                  </a:lnTo>
                  <a:lnTo>
                    <a:pt x="0" y="2"/>
                  </a:lnTo>
                  <a:lnTo>
                    <a:pt x="2" y="0"/>
                  </a:lnTo>
                  <a:lnTo>
                    <a:pt x="4" y="0"/>
                  </a:lnTo>
                  <a:lnTo>
                    <a:pt x="6" y="0"/>
                  </a:lnTo>
                  <a:lnTo>
                    <a:pt x="6" y="2"/>
                  </a:lnTo>
                  <a:lnTo>
                    <a:pt x="8" y="4"/>
                  </a:lnTo>
                  <a:close/>
                  <a:moveTo>
                    <a:pt x="8" y="28"/>
                  </a:moveTo>
                  <a:lnTo>
                    <a:pt x="8" y="28"/>
                  </a:lnTo>
                  <a:lnTo>
                    <a:pt x="6" y="30"/>
                  </a:lnTo>
                  <a:lnTo>
                    <a:pt x="6" y="32"/>
                  </a:lnTo>
                  <a:lnTo>
                    <a:pt x="4" y="32"/>
                  </a:lnTo>
                  <a:lnTo>
                    <a:pt x="2" y="32"/>
                  </a:lnTo>
                  <a:lnTo>
                    <a:pt x="0" y="30"/>
                  </a:lnTo>
                  <a:lnTo>
                    <a:pt x="0" y="28"/>
                  </a:lnTo>
                  <a:lnTo>
                    <a:pt x="0" y="26"/>
                  </a:lnTo>
                  <a:lnTo>
                    <a:pt x="0" y="24"/>
                  </a:lnTo>
                  <a:lnTo>
                    <a:pt x="2" y="24"/>
                  </a:lnTo>
                  <a:lnTo>
                    <a:pt x="4" y="24"/>
                  </a:lnTo>
                  <a:lnTo>
                    <a:pt x="6" y="24"/>
                  </a:lnTo>
                  <a:lnTo>
                    <a:pt x="6" y="26"/>
                  </a:lnTo>
                  <a:lnTo>
                    <a:pt x="8" y="28"/>
                  </a:lnTo>
                  <a:close/>
                </a:path>
              </a:pathLst>
            </a:custGeom>
            <a:solidFill>
              <a:srgbClr val="FFFFFF"/>
            </a:solidFill>
            <a:ln w="9525">
              <a:noFill/>
              <a:round/>
              <a:headEnd/>
              <a:tailEnd/>
            </a:ln>
          </p:spPr>
          <p:txBody>
            <a:bodyPr/>
            <a:lstStyle/>
            <a:p>
              <a:endParaRPr lang="el-GR"/>
            </a:p>
          </p:txBody>
        </p:sp>
        <p:sp>
          <p:nvSpPr>
            <p:cNvPr id="26" name="Freeform 227"/>
            <p:cNvSpPr>
              <a:spLocks/>
            </p:cNvSpPr>
            <p:nvPr/>
          </p:nvSpPr>
          <p:spPr bwMode="auto">
            <a:xfrm>
              <a:off x="2820" y="2138"/>
              <a:ext cx="28" cy="46"/>
            </a:xfrm>
            <a:custGeom>
              <a:avLst/>
              <a:gdLst>
                <a:gd name="T0" fmla="*/ 28 w 28"/>
                <a:gd name="T1" fmla="*/ 42 h 46"/>
                <a:gd name="T2" fmla="*/ 28 w 28"/>
                <a:gd name="T3" fmla="*/ 44 h 46"/>
                <a:gd name="T4" fmla="*/ 28 w 28"/>
                <a:gd name="T5" fmla="*/ 44 h 46"/>
                <a:gd name="T6" fmla="*/ 26 w 28"/>
                <a:gd name="T7" fmla="*/ 46 h 46"/>
                <a:gd name="T8" fmla="*/ 2 w 28"/>
                <a:gd name="T9" fmla="*/ 46 h 46"/>
                <a:gd name="T10" fmla="*/ 2 w 28"/>
                <a:gd name="T11" fmla="*/ 46 h 46"/>
                <a:gd name="T12" fmla="*/ 0 w 28"/>
                <a:gd name="T13" fmla="*/ 44 h 46"/>
                <a:gd name="T14" fmla="*/ 0 w 28"/>
                <a:gd name="T15" fmla="*/ 44 h 46"/>
                <a:gd name="T16" fmla="*/ 0 w 28"/>
                <a:gd name="T17" fmla="*/ 42 h 46"/>
                <a:gd name="T18" fmla="*/ 0 w 28"/>
                <a:gd name="T19" fmla="*/ 42 h 46"/>
                <a:gd name="T20" fmla="*/ 0 w 28"/>
                <a:gd name="T21" fmla="*/ 40 h 46"/>
                <a:gd name="T22" fmla="*/ 0 w 28"/>
                <a:gd name="T23" fmla="*/ 40 h 46"/>
                <a:gd name="T24" fmla="*/ 2 w 28"/>
                <a:gd name="T25" fmla="*/ 40 h 46"/>
                <a:gd name="T26" fmla="*/ 10 w 28"/>
                <a:gd name="T27" fmla="*/ 30 h 46"/>
                <a:gd name="T28" fmla="*/ 16 w 28"/>
                <a:gd name="T29" fmla="*/ 24 h 46"/>
                <a:gd name="T30" fmla="*/ 18 w 28"/>
                <a:gd name="T31" fmla="*/ 20 h 46"/>
                <a:gd name="T32" fmla="*/ 20 w 28"/>
                <a:gd name="T33" fmla="*/ 16 h 46"/>
                <a:gd name="T34" fmla="*/ 20 w 28"/>
                <a:gd name="T35" fmla="*/ 14 h 46"/>
                <a:gd name="T36" fmla="*/ 18 w 28"/>
                <a:gd name="T37" fmla="*/ 10 h 46"/>
                <a:gd name="T38" fmla="*/ 18 w 28"/>
                <a:gd name="T39" fmla="*/ 8 h 46"/>
                <a:gd name="T40" fmla="*/ 16 w 28"/>
                <a:gd name="T41" fmla="*/ 6 h 46"/>
                <a:gd name="T42" fmla="*/ 12 w 28"/>
                <a:gd name="T43" fmla="*/ 6 h 46"/>
                <a:gd name="T44" fmla="*/ 8 w 28"/>
                <a:gd name="T45" fmla="*/ 6 h 46"/>
                <a:gd name="T46" fmla="*/ 6 w 28"/>
                <a:gd name="T47" fmla="*/ 8 h 46"/>
                <a:gd name="T48" fmla="*/ 4 w 28"/>
                <a:gd name="T49" fmla="*/ 10 h 46"/>
                <a:gd name="T50" fmla="*/ 2 w 28"/>
                <a:gd name="T51" fmla="*/ 10 h 46"/>
                <a:gd name="T52" fmla="*/ 2 w 28"/>
                <a:gd name="T53" fmla="*/ 10 h 46"/>
                <a:gd name="T54" fmla="*/ 2 w 28"/>
                <a:gd name="T55" fmla="*/ 10 h 46"/>
                <a:gd name="T56" fmla="*/ 0 w 28"/>
                <a:gd name="T57" fmla="*/ 8 h 46"/>
                <a:gd name="T58" fmla="*/ 0 w 28"/>
                <a:gd name="T59" fmla="*/ 8 h 46"/>
                <a:gd name="T60" fmla="*/ 0 w 28"/>
                <a:gd name="T61" fmla="*/ 6 h 46"/>
                <a:gd name="T62" fmla="*/ 2 w 28"/>
                <a:gd name="T63" fmla="*/ 6 h 46"/>
                <a:gd name="T64" fmla="*/ 2 w 28"/>
                <a:gd name="T65" fmla="*/ 6 h 46"/>
                <a:gd name="T66" fmla="*/ 2 w 28"/>
                <a:gd name="T67" fmla="*/ 4 h 46"/>
                <a:gd name="T68" fmla="*/ 4 w 28"/>
                <a:gd name="T69" fmla="*/ 4 h 46"/>
                <a:gd name="T70" fmla="*/ 6 w 28"/>
                <a:gd name="T71" fmla="*/ 2 h 46"/>
                <a:gd name="T72" fmla="*/ 8 w 28"/>
                <a:gd name="T73" fmla="*/ 2 h 46"/>
                <a:gd name="T74" fmla="*/ 12 w 28"/>
                <a:gd name="T75" fmla="*/ 0 h 46"/>
                <a:gd name="T76" fmla="*/ 18 w 28"/>
                <a:gd name="T77" fmla="*/ 2 h 46"/>
                <a:gd name="T78" fmla="*/ 22 w 28"/>
                <a:gd name="T79" fmla="*/ 4 h 46"/>
                <a:gd name="T80" fmla="*/ 24 w 28"/>
                <a:gd name="T81" fmla="*/ 8 h 46"/>
                <a:gd name="T82" fmla="*/ 26 w 28"/>
                <a:gd name="T83" fmla="*/ 12 h 46"/>
                <a:gd name="T84" fmla="*/ 26 w 28"/>
                <a:gd name="T85" fmla="*/ 16 h 46"/>
                <a:gd name="T86" fmla="*/ 24 w 28"/>
                <a:gd name="T87" fmla="*/ 20 h 46"/>
                <a:gd name="T88" fmla="*/ 20 w 28"/>
                <a:gd name="T89" fmla="*/ 26 h 46"/>
                <a:gd name="T90" fmla="*/ 8 w 28"/>
                <a:gd name="T91" fmla="*/ 40 h 46"/>
                <a:gd name="T92" fmla="*/ 26 w 28"/>
                <a:gd name="T93" fmla="*/ 40 h 46"/>
                <a:gd name="T94" fmla="*/ 26 w 28"/>
                <a:gd name="T95" fmla="*/ 40 h 46"/>
                <a:gd name="T96" fmla="*/ 28 w 28"/>
                <a:gd name="T97" fmla="*/ 40 h 46"/>
                <a:gd name="T98" fmla="*/ 28 w 28"/>
                <a:gd name="T99" fmla="*/ 42 h 46"/>
                <a:gd name="T100" fmla="*/ 28 w 28"/>
                <a:gd name="T101" fmla="*/ 42 h 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
                <a:gd name="T154" fmla="*/ 0 h 46"/>
                <a:gd name="T155" fmla="*/ 28 w 28"/>
                <a:gd name="T156" fmla="*/ 46 h 4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 h="46">
                  <a:moveTo>
                    <a:pt x="28" y="42"/>
                  </a:moveTo>
                  <a:lnTo>
                    <a:pt x="28" y="42"/>
                  </a:lnTo>
                  <a:lnTo>
                    <a:pt x="28" y="44"/>
                  </a:lnTo>
                  <a:lnTo>
                    <a:pt x="26" y="46"/>
                  </a:lnTo>
                  <a:lnTo>
                    <a:pt x="2" y="46"/>
                  </a:lnTo>
                  <a:lnTo>
                    <a:pt x="0" y="44"/>
                  </a:lnTo>
                  <a:lnTo>
                    <a:pt x="0" y="42"/>
                  </a:lnTo>
                  <a:lnTo>
                    <a:pt x="0" y="40"/>
                  </a:lnTo>
                  <a:lnTo>
                    <a:pt x="2" y="40"/>
                  </a:lnTo>
                  <a:lnTo>
                    <a:pt x="10" y="30"/>
                  </a:lnTo>
                  <a:lnTo>
                    <a:pt x="16" y="24"/>
                  </a:lnTo>
                  <a:lnTo>
                    <a:pt x="18" y="20"/>
                  </a:lnTo>
                  <a:lnTo>
                    <a:pt x="20" y="16"/>
                  </a:lnTo>
                  <a:lnTo>
                    <a:pt x="20" y="14"/>
                  </a:lnTo>
                  <a:lnTo>
                    <a:pt x="18" y="10"/>
                  </a:lnTo>
                  <a:lnTo>
                    <a:pt x="18" y="8"/>
                  </a:lnTo>
                  <a:lnTo>
                    <a:pt x="16" y="6"/>
                  </a:lnTo>
                  <a:lnTo>
                    <a:pt x="12" y="6"/>
                  </a:lnTo>
                  <a:lnTo>
                    <a:pt x="8" y="6"/>
                  </a:lnTo>
                  <a:lnTo>
                    <a:pt x="6" y="8"/>
                  </a:lnTo>
                  <a:lnTo>
                    <a:pt x="4" y="10"/>
                  </a:lnTo>
                  <a:lnTo>
                    <a:pt x="2" y="10"/>
                  </a:lnTo>
                  <a:lnTo>
                    <a:pt x="0" y="8"/>
                  </a:lnTo>
                  <a:lnTo>
                    <a:pt x="0" y="6"/>
                  </a:lnTo>
                  <a:lnTo>
                    <a:pt x="2" y="6"/>
                  </a:lnTo>
                  <a:lnTo>
                    <a:pt x="2" y="4"/>
                  </a:lnTo>
                  <a:lnTo>
                    <a:pt x="4" y="4"/>
                  </a:lnTo>
                  <a:lnTo>
                    <a:pt x="6" y="2"/>
                  </a:lnTo>
                  <a:lnTo>
                    <a:pt x="8" y="2"/>
                  </a:lnTo>
                  <a:lnTo>
                    <a:pt x="12" y="0"/>
                  </a:lnTo>
                  <a:lnTo>
                    <a:pt x="18" y="2"/>
                  </a:lnTo>
                  <a:lnTo>
                    <a:pt x="22" y="4"/>
                  </a:lnTo>
                  <a:lnTo>
                    <a:pt x="24" y="8"/>
                  </a:lnTo>
                  <a:lnTo>
                    <a:pt x="26" y="12"/>
                  </a:lnTo>
                  <a:lnTo>
                    <a:pt x="26" y="16"/>
                  </a:lnTo>
                  <a:lnTo>
                    <a:pt x="24" y="20"/>
                  </a:lnTo>
                  <a:lnTo>
                    <a:pt x="20" y="26"/>
                  </a:lnTo>
                  <a:lnTo>
                    <a:pt x="14" y="34"/>
                  </a:lnTo>
                  <a:lnTo>
                    <a:pt x="8" y="40"/>
                  </a:lnTo>
                  <a:lnTo>
                    <a:pt x="26" y="40"/>
                  </a:lnTo>
                  <a:lnTo>
                    <a:pt x="28" y="40"/>
                  </a:lnTo>
                  <a:lnTo>
                    <a:pt x="28" y="42"/>
                  </a:lnTo>
                  <a:close/>
                </a:path>
              </a:pathLst>
            </a:custGeom>
            <a:solidFill>
              <a:srgbClr val="FFFFFF"/>
            </a:solidFill>
            <a:ln w="9525">
              <a:noFill/>
              <a:round/>
              <a:headEnd/>
              <a:tailEnd/>
            </a:ln>
          </p:spPr>
          <p:txBody>
            <a:bodyPr/>
            <a:lstStyle/>
            <a:p>
              <a:endParaRPr lang="el-GR"/>
            </a:p>
          </p:txBody>
        </p:sp>
        <p:sp>
          <p:nvSpPr>
            <p:cNvPr id="27" name="Freeform 228"/>
            <p:cNvSpPr>
              <a:spLocks/>
            </p:cNvSpPr>
            <p:nvPr/>
          </p:nvSpPr>
          <p:spPr bwMode="auto">
            <a:xfrm>
              <a:off x="2854" y="2138"/>
              <a:ext cx="28" cy="46"/>
            </a:xfrm>
            <a:custGeom>
              <a:avLst/>
              <a:gdLst>
                <a:gd name="T0" fmla="*/ 28 w 28"/>
                <a:gd name="T1" fmla="*/ 38 h 46"/>
                <a:gd name="T2" fmla="*/ 24 w 28"/>
                <a:gd name="T3" fmla="*/ 42 h 46"/>
                <a:gd name="T4" fmla="*/ 12 w 28"/>
                <a:gd name="T5" fmla="*/ 46 h 46"/>
                <a:gd name="T6" fmla="*/ 8 w 28"/>
                <a:gd name="T7" fmla="*/ 46 h 46"/>
                <a:gd name="T8" fmla="*/ 2 w 28"/>
                <a:gd name="T9" fmla="*/ 44 h 46"/>
                <a:gd name="T10" fmla="*/ 2 w 28"/>
                <a:gd name="T11" fmla="*/ 42 h 46"/>
                <a:gd name="T12" fmla="*/ 0 w 28"/>
                <a:gd name="T13" fmla="*/ 42 h 46"/>
                <a:gd name="T14" fmla="*/ 0 w 28"/>
                <a:gd name="T15" fmla="*/ 42 h 46"/>
                <a:gd name="T16" fmla="*/ 0 w 28"/>
                <a:gd name="T17" fmla="*/ 38 h 46"/>
                <a:gd name="T18" fmla="*/ 2 w 28"/>
                <a:gd name="T19" fmla="*/ 38 h 46"/>
                <a:gd name="T20" fmla="*/ 6 w 28"/>
                <a:gd name="T21" fmla="*/ 40 h 46"/>
                <a:gd name="T22" fmla="*/ 8 w 28"/>
                <a:gd name="T23" fmla="*/ 40 h 46"/>
                <a:gd name="T24" fmla="*/ 16 w 28"/>
                <a:gd name="T25" fmla="*/ 40 h 46"/>
                <a:gd name="T26" fmla="*/ 20 w 28"/>
                <a:gd name="T27" fmla="*/ 38 h 46"/>
                <a:gd name="T28" fmla="*/ 22 w 28"/>
                <a:gd name="T29" fmla="*/ 34 h 46"/>
                <a:gd name="T30" fmla="*/ 22 w 28"/>
                <a:gd name="T31" fmla="*/ 30 h 46"/>
                <a:gd name="T32" fmla="*/ 16 w 28"/>
                <a:gd name="T33" fmla="*/ 26 h 46"/>
                <a:gd name="T34" fmla="*/ 6 w 28"/>
                <a:gd name="T35" fmla="*/ 26 h 46"/>
                <a:gd name="T36" fmla="*/ 6 w 28"/>
                <a:gd name="T37" fmla="*/ 26 h 46"/>
                <a:gd name="T38" fmla="*/ 6 w 28"/>
                <a:gd name="T39" fmla="*/ 24 h 46"/>
                <a:gd name="T40" fmla="*/ 6 w 28"/>
                <a:gd name="T41" fmla="*/ 22 h 46"/>
                <a:gd name="T42" fmla="*/ 6 w 28"/>
                <a:gd name="T43" fmla="*/ 22 h 46"/>
                <a:gd name="T44" fmla="*/ 6 w 28"/>
                <a:gd name="T45" fmla="*/ 20 h 46"/>
                <a:gd name="T46" fmla="*/ 10 w 28"/>
                <a:gd name="T47" fmla="*/ 20 h 46"/>
                <a:gd name="T48" fmla="*/ 18 w 28"/>
                <a:gd name="T49" fmla="*/ 18 h 46"/>
                <a:gd name="T50" fmla="*/ 20 w 28"/>
                <a:gd name="T51" fmla="*/ 16 h 46"/>
                <a:gd name="T52" fmla="*/ 20 w 28"/>
                <a:gd name="T53" fmla="*/ 10 h 46"/>
                <a:gd name="T54" fmla="*/ 18 w 28"/>
                <a:gd name="T55" fmla="*/ 8 h 46"/>
                <a:gd name="T56" fmla="*/ 12 w 28"/>
                <a:gd name="T57" fmla="*/ 6 h 46"/>
                <a:gd name="T58" fmla="*/ 10 w 28"/>
                <a:gd name="T59" fmla="*/ 6 h 46"/>
                <a:gd name="T60" fmla="*/ 4 w 28"/>
                <a:gd name="T61" fmla="*/ 8 h 46"/>
                <a:gd name="T62" fmla="*/ 2 w 28"/>
                <a:gd name="T63" fmla="*/ 10 h 46"/>
                <a:gd name="T64" fmla="*/ 2 w 28"/>
                <a:gd name="T65" fmla="*/ 10 h 46"/>
                <a:gd name="T66" fmla="*/ 2 w 28"/>
                <a:gd name="T67" fmla="*/ 8 h 46"/>
                <a:gd name="T68" fmla="*/ 2 w 28"/>
                <a:gd name="T69" fmla="*/ 6 h 46"/>
                <a:gd name="T70" fmla="*/ 2 w 28"/>
                <a:gd name="T71" fmla="*/ 6 h 46"/>
                <a:gd name="T72" fmla="*/ 2 w 28"/>
                <a:gd name="T73" fmla="*/ 4 h 46"/>
                <a:gd name="T74" fmla="*/ 4 w 28"/>
                <a:gd name="T75" fmla="*/ 4 h 46"/>
                <a:gd name="T76" fmla="*/ 10 w 28"/>
                <a:gd name="T77" fmla="*/ 2 h 46"/>
                <a:gd name="T78" fmla="*/ 14 w 28"/>
                <a:gd name="T79" fmla="*/ 0 h 46"/>
                <a:gd name="T80" fmla="*/ 22 w 28"/>
                <a:gd name="T81" fmla="*/ 4 h 46"/>
                <a:gd name="T82" fmla="*/ 26 w 28"/>
                <a:gd name="T83" fmla="*/ 8 h 46"/>
                <a:gd name="T84" fmla="*/ 26 w 28"/>
                <a:gd name="T85" fmla="*/ 16 h 46"/>
                <a:gd name="T86" fmla="*/ 24 w 28"/>
                <a:gd name="T87" fmla="*/ 18 h 46"/>
                <a:gd name="T88" fmla="*/ 18 w 28"/>
                <a:gd name="T89" fmla="*/ 22 h 46"/>
                <a:gd name="T90" fmla="*/ 22 w 28"/>
                <a:gd name="T91" fmla="*/ 24 h 46"/>
                <a:gd name="T92" fmla="*/ 26 w 28"/>
                <a:gd name="T93" fmla="*/ 26 h 46"/>
                <a:gd name="T94" fmla="*/ 28 w 28"/>
                <a:gd name="T95" fmla="*/ 32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
                <a:gd name="T145" fmla="*/ 0 h 46"/>
                <a:gd name="T146" fmla="*/ 28 w 28"/>
                <a:gd name="T147" fmla="*/ 46 h 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 h="46">
                  <a:moveTo>
                    <a:pt x="28" y="32"/>
                  </a:moveTo>
                  <a:lnTo>
                    <a:pt x="28" y="32"/>
                  </a:lnTo>
                  <a:lnTo>
                    <a:pt x="28" y="38"/>
                  </a:lnTo>
                  <a:lnTo>
                    <a:pt x="24" y="42"/>
                  </a:lnTo>
                  <a:lnTo>
                    <a:pt x="20" y="46"/>
                  </a:lnTo>
                  <a:lnTo>
                    <a:pt x="12" y="46"/>
                  </a:lnTo>
                  <a:lnTo>
                    <a:pt x="8" y="46"/>
                  </a:lnTo>
                  <a:lnTo>
                    <a:pt x="6" y="44"/>
                  </a:lnTo>
                  <a:lnTo>
                    <a:pt x="2" y="44"/>
                  </a:lnTo>
                  <a:lnTo>
                    <a:pt x="2" y="42"/>
                  </a:lnTo>
                  <a:lnTo>
                    <a:pt x="0" y="42"/>
                  </a:lnTo>
                  <a:lnTo>
                    <a:pt x="0" y="40"/>
                  </a:lnTo>
                  <a:lnTo>
                    <a:pt x="0" y="38"/>
                  </a:lnTo>
                  <a:lnTo>
                    <a:pt x="2" y="38"/>
                  </a:lnTo>
                  <a:lnTo>
                    <a:pt x="6" y="40"/>
                  </a:lnTo>
                  <a:lnTo>
                    <a:pt x="8" y="40"/>
                  </a:lnTo>
                  <a:lnTo>
                    <a:pt x="12" y="42"/>
                  </a:lnTo>
                  <a:lnTo>
                    <a:pt x="16" y="40"/>
                  </a:lnTo>
                  <a:lnTo>
                    <a:pt x="20" y="38"/>
                  </a:lnTo>
                  <a:lnTo>
                    <a:pt x="22" y="36"/>
                  </a:lnTo>
                  <a:lnTo>
                    <a:pt x="22" y="34"/>
                  </a:lnTo>
                  <a:lnTo>
                    <a:pt x="22" y="30"/>
                  </a:lnTo>
                  <a:lnTo>
                    <a:pt x="20" y="28"/>
                  </a:lnTo>
                  <a:lnTo>
                    <a:pt x="16" y="26"/>
                  </a:lnTo>
                  <a:lnTo>
                    <a:pt x="10" y="26"/>
                  </a:lnTo>
                  <a:lnTo>
                    <a:pt x="6" y="26"/>
                  </a:lnTo>
                  <a:lnTo>
                    <a:pt x="6" y="24"/>
                  </a:lnTo>
                  <a:lnTo>
                    <a:pt x="6" y="22"/>
                  </a:lnTo>
                  <a:lnTo>
                    <a:pt x="6" y="20"/>
                  </a:lnTo>
                  <a:lnTo>
                    <a:pt x="10" y="20"/>
                  </a:lnTo>
                  <a:lnTo>
                    <a:pt x="14" y="20"/>
                  </a:lnTo>
                  <a:lnTo>
                    <a:pt x="18" y="18"/>
                  </a:lnTo>
                  <a:lnTo>
                    <a:pt x="20" y="16"/>
                  </a:lnTo>
                  <a:lnTo>
                    <a:pt x="20" y="12"/>
                  </a:lnTo>
                  <a:lnTo>
                    <a:pt x="20" y="10"/>
                  </a:lnTo>
                  <a:lnTo>
                    <a:pt x="18" y="8"/>
                  </a:lnTo>
                  <a:lnTo>
                    <a:pt x="16" y="6"/>
                  </a:lnTo>
                  <a:lnTo>
                    <a:pt x="12" y="6"/>
                  </a:lnTo>
                  <a:lnTo>
                    <a:pt x="10" y="6"/>
                  </a:lnTo>
                  <a:lnTo>
                    <a:pt x="6" y="8"/>
                  </a:lnTo>
                  <a:lnTo>
                    <a:pt x="4" y="8"/>
                  </a:lnTo>
                  <a:lnTo>
                    <a:pt x="2" y="10"/>
                  </a:lnTo>
                  <a:lnTo>
                    <a:pt x="2" y="8"/>
                  </a:lnTo>
                  <a:lnTo>
                    <a:pt x="2" y="6"/>
                  </a:lnTo>
                  <a:lnTo>
                    <a:pt x="2" y="4"/>
                  </a:lnTo>
                  <a:lnTo>
                    <a:pt x="4" y="4"/>
                  </a:lnTo>
                  <a:lnTo>
                    <a:pt x="6" y="2"/>
                  </a:lnTo>
                  <a:lnTo>
                    <a:pt x="10" y="2"/>
                  </a:lnTo>
                  <a:lnTo>
                    <a:pt x="14" y="0"/>
                  </a:lnTo>
                  <a:lnTo>
                    <a:pt x="20" y="2"/>
                  </a:lnTo>
                  <a:lnTo>
                    <a:pt x="22" y="4"/>
                  </a:lnTo>
                  <a:lnTo>
                    <a:pt x="26" y="8"/>
                  </a:lnTo>
                  <a:lnTo>
                    <a:pt x="26" y="12"/>
                  </a:lnTo>
                  <a:lnTo>
                    <a:pt x="26" y="16"/>
                  </a:lnTo>
                  <a:lnTo>
                    <a:pt x="24" y="18"/>
                  </a:lnTo>
                  <a:lnTo>
                    <a:pt x="22" y="22"/>
                  </a:lnTo>
                  <a:lnTo>
                    <a:pt x="18" y="22"/>
                  </a:lnTo>
                  <a:lnTo>
                    <a:pt x="22" y="24"/>
                  </a:lnTo>
                  <a:lnTo>
                    <a:pt x="26" y="26"/>
                  </a:lnTo>
                  <a:lnTo>
                    <a:pt x="28" y="28"/>
                  </a:lnTo>
                  <a:lnTo>
                    <a:pt x="28" y="32"/>
                  </a:lnTo>
                  <a:close/>
                </a:path>
              </a:pathLst>
            </a:custGeom>
            <a:solidFill>
              <a:srgbClr val="FFFFFF"/>
            </a:solidFill>
            <a:ln w="9525">
              <a:noFill/>
              <a:round/>
              <a:headEnd/>
              <a:tailEnd/>
            </a:ln>
          </p:spPr>
          <p:txBody>
            <a:bodyPr/>
            <a:lstStyle/>
            <a:p>
              <a:endParaRPr lang="el-GR"/>
            </a:p>
          </p:txBody>
        </p:sp>
        <p:sp>
          <p:nvSpPr>
            <p:cNvPr id="28" name="Freeform 229"/>
            <p:cNvSpPr>
              <a:spLocks noEditPoints="1"/>
            </p:cNvSpPr>
            <p:nvPr/>
          </p:nvSpPr>
          <p:spPr bwMode="auto">
            <a:xfrm>
              <a:off x="2908" y="2140"/>
              <a:ext cx="26" cy="44"/>
            </a:xfrm>
            <a:custGeom>
              <a:avLst/>
              <a:gdLst>
                <a:gd name="T0" fmla="*/ 26 w 26"/>
                <a:gd name="T1" fmla="*/ 12 h 44"/>
                <a:gd name="T2" fmla="*/ 26 w 26"/>
                <a:gd name="T3" fmla="*/ 18 h 44"/>
                <a:gd name="T4" fmla="*/ 22 w 26"/>
                <a:gd name="T5" fmla="*/ 22 h 44"/>
                <a:gd name="T6" fmla="*/ 18 w 26"/>
                <a:gd name="T7" fmla="*/ 26 h 44"/>
                <a:gd name="T8" fmla="*/ 6 w 26"/>
                <a:gd name="T9" fmla="*/ 26 h 44"/>
                <a:gd name="T10" fmla="*/ 6 w 26"/>
                <a:gd name="T11" fmla="*/ 42 h 44"/>
                <a:gd name="T12" fmla="*/ 6 w 26"/>
                <a:gd name="T13" fmla="*/ 42 h 44"/>
                <a:gd name="T14" fmla="*/ 4 w 26"/>
                <a:gd name="T15" fmla="*/ 44 h 44"/>
                <a:gd name="T16" fmla="*/ 4 w 26"/>
                <a:gd name="T17" fmla="*/ 44 h 44"/>
                <a:gd name="T18" fmla="*/ 2 w 26"/>
                <a:gd name="T19" fmla="*/ 44 h 44"/>
                <a:gd name="T20" fmla="*/ 2 w 26"/>
                <a:gd name="T21" fmla="*/ 44 h 44"/>
                <a:gd name="T22" fmla="*/ 0 w 26"/>
                <a:gd name="T23" fmla="*/ 44 h 44"/>
                <a:gd name="T24" fmla="*/ 0 w 26"/>
                <a:gd name="T25" fmla="*/ 42 h 44"/>
                <a:gd name="T26" fmla="*/ 0 w 26"/>
                <a:gd name="T27" fmla="*/ 2 h 44"/>
                <a:gd name="T28" fmla="*/ 0 w 26"/>
                <a:gd name="T29" fmla="*/ 0 h 44"/>
                <a:gd name="T30" fmla="*/ 2 w 26"/>
                <a:gd name="T31" fmla="*/ 0 h 44"/>
                <a:gd name="T32" fmla="*/ 12 w 26"/>
                <a:gd name="T33" fmla="*/ 0 h 44"/>
                <a:gd name="T34" fmla="*/ 14 w 26"/>
                <a:gd name="T35" fmla="*/ 0 h 44"/>
                <a:gd name="T36" fmla="*/ 18 w 26"/>
                <a:gd name="T37" fmla="*/ 0 h 44"/>
                <a:gd name="T38" fmla="*/ 20 w 26"/>
                <a:gd name="T39" fmla="*/ 2 h 44"/>
                <a:gd name="T40" fmla="*/ 24 w 26"/>
                <a:gd name="T41" fmla="*/ 4 h 44"/>
                <a:gd name="T42" fmla="*/ 26 w 26"/>
                <a:gd name="T43" fmla="*/ 8 h 44"/>
                <a:gd name="T44" fmla="*/ 26 w 26"/>
                <a:gd name="T45" fmla="*/ 12 h 44"/>
                <a:gd name="T46" fmla="*/ 20 w 26"/>
                <a:gd name="T47" fmla="*/ 12 h 44"/>
                <a:gd name="T48" fmla="*/ 20 w 26"/>
                <a:gd name="T49" fmla="*/ 8 h 44"/>
                <a:gd name="T50" fmla="*/ 16 w 26"/>
                <a:gd name="T51" fmla="*/ 6 h 44"/>
                <a:gd name="T52" fmla="*/ 14 w 26"/>
                <a:gd name="T53" fmla="*/ 4 h 44"/>
                <a:gd name="T54" fmla="*/ 6 w 26"/>
                <a:gd name="T55" fmla="*/ 4 h 44"/>
                <a:gd name="T56" fmla="*/ 10 w 26"/>
                <a:gd name="T57" fmla="*/ 22 h 44"/>
                <a:gd name="T58" fmla="*/ 16 w 26"/>
                <a:gd name="T59" fmla="*/ 22 h 44"/>
                <a:gd name="T60" fmla="*/ 18 w 26"/>
                <a:gd name="T61" fmla="*/ 20 h 44"/>
                <a:gd name="T62" fmla="*/ 20 w 26"/>
                <a:gd name="T63" fmla="*/ 16 h 44"/>
                <a:gd name="T64" fmla="*/ 20 w 26"/>
                <a:gd name="T65" fmla="*/ 12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44"/>
                <a:gd name="T101" fmla="*/ 26 w 26"/>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44">
                  <a:moveTo>
                    <a:pt x="26" y="12"/>
                  </a:moveTo>
                  <a:lnTo>
                    <a:pt x="26" y="12"/>
                  </a:lnTo>
                  <a:lnTo>
                    <a:pt x="26" y="18"/>
                  </a:lnTo>
                  <a:lnTo>
                    <a:pt x="22" y="22"/>
                  </a:lnTo>
                  <a:lnTo>
                    <a:pt x="18" y="26"/>
                  </a:lnTo>
                  <a:lnTo>
                    <a:pt x="10" y="26"/>
                  </a:lnTo>
                  <a:lnTo>
                    <a:pt x="6" y="26"/>
                  </a:lnTo>
                  <a:lnTo>
                    <a:pt x="6" y="42"/>
                  </a:lnTo>
                  <a:lnTo>
                    <a:pt x="4" y="44"/>
                  </a:lnTo>
                  <a:lnTo>
                    <a:pt x="2" y="44"/>
                  </a:lnTo>
                  <a:lnTo>
                    <a:pt x="0" y="44"/>
                  </a:lnTo>
                  <a:lnTo>
                    <a:pt x="0" y="42"/>
                  </a:lnTo>
                  <a:lnTo>
                    <a:pt x="0" y="2"/>
                  </a:lnTo>
                  <a:lnTo>
                    <a:pt x="0" y="0"/>
                  </a:lnTo>
                  <a:lnTo>
                    <a:pt x="2" y="0"/>
                  </a:lnTo>
                  <a:lnTo>
                    <a:pt x="12" y="0"/>
                  </a:lnTo>
                  <a:lnTo>
                    <a:pt x="14" y="0"/>
                  </a:lnTo>
                  <a:lnTo>
                    <a:pt x="18" y="0"/>
                  </a:lnTo>
                  <a:lnTo>
                    <a:pt x="20" y="2"/>
                  </a:lnTo>
                  <a:lnTo>
                    <a:pt x="24" y="4"/>
                  </a:lnTo>
                  <a:lnTo>
                    <a:pt x="26" y="8"/>
                  </a:lnTo>
                  <a:lnTo>
                    <a:pt x="26" y="12"/>
                  </a:lnTo>
                  <a:close/>
                  <a:moveTo>
                    <a:pt x="20" y="12"/>
                  </a:moveTo>
                  <a:lnTo>
                    <a:pt x="20" y="12"/>
                  </a:lnTo>
                  <a:lnTo>
                    <a:pt x="20" y="8"/>
                  </a:lnTo>
                  <a:lnTo>
                    <a:pt x="16" y="6"/>
                  </a:lnTo>
                  <a:lnTo>
                    <a:pt x="14" y="4"/>
                  </a:lnTo>
                  <a:lnTo>
                    <a:pt x="10" y="4"/>
                  </a:lnTo>
                  <a:lnTo>
                    <a:pt x="6" y="4"/>
                  </a:lnTo>
                  <a:lnTo>
                    <a:pt x="6" y="22"/>
                  </a:lnTo>
                  <a:lnTo>
                    <a:pt x="10" y="22"/>
                  </a:lnTo>
                  <a:lnTo>
                    <a:pt x="16" y="22"/>
                  </a:lnTo>
                  <a:lnTo>
                    <a:pt x="18" y="20"/>
                  </a:lnTo>
                  <a:lnTo>
                    <a:pt x="20" y="16"/>
                  </a:lnTo>
                  <a:lnTo>
                    <a:pt x="20" y="12"/>
                  </a:lnTo>
                  <a:close/>
                </a:path>
              </a:pathLst>
            </a:custGeom>
            <a:solidFill>
              <a:srgbClr val="FFFFFF"/>
            </a:solidFill>
            <a:ln w="9525">
              <a:noFill/>
              <a:round/>
              <a:headEnd/>
              <a:tailEnd/>
            </a:ln>
          </p:spPr>
          <p:txBody>
            <a:bodyPr/>
            <a:lstStyle/>
            <a:p>
              <a:endParaRPr lang="el-GR"/>
            </a:p>
          </p:txBody>
        </p:sp>
        <p:sp>
          <p:nvSpPr>
            <p:cNvPr id="29" name="Freeform 230"/>
            <p:cNvSpPr>
              <a:spLocks/>
            </p:cNvSpPr>
            <p:nvPr/>
          </p:nvSpPr>
          <p:spPr bwMode="auto">
            <a:xfrm>
              <a:off x="2944" y="2140"/>
              <a:ext cx="46" cy="44"/>
            </a:xfrm>
            <a:custGeom>
              <a:avLst/>
              <a:gdLst>
                <a:gd name="T0" fmla="*/ 46 w 46"/>
                <a:gd name="T1" fmla="*/ 42 h 44"/>
                <a:gd name="T2" fmla="*/ 46 w 46"/>
                <a:gd name="T3" fmla="*/ 42 h 44"/>
                <a:gd name="T4" fmla="*/ 46 w 46"/>
                <a:gd name="T5" fmla="*/ 44 h 44"/>
                <a:gd name="T6" fmla="*/ 46 w 46"/>
                <a:gd name="T7" fmla="*/ 44 h 44"/>
                <a:gd name="T8" fmla="*/ 44 w 46"/>
                <a:gd name="T9" fmla="*/ 44 h 44"/>
                <a:gd name="T10" fmla="*/ 42 w 46"/>
                <a:gd name="T11" fmla="*/ 44 h 44"/>
                <a:gd name="T12" fmla="*/ 42 w 46"/>
                <a:gd name="T13" fmla="*/ 44 h 44"/>
                <a:gd name="T14" fmla="*/ 42 w 46"/>
                <a:gd name="T15" fmla="*/ 42 h 44"/>
                <a:gd name="T16" fmla="*/ 42 w 46"/>
                <a:gd name="T17" fmla="*/ 4 h 44"/>
                <a:gd name="T18" fmla="*/ 26 w 46"/>
                <a:gd name="T19" fmla="*/ 42 h 44"/>
                <a:gd name="T20" fmla="*/ 26 w 46"/>
                <a:gd name="T21" fmla="*/ 42 h 44"/>
                <a:gd name="T22" fmla="*/ 24 w 46"/>
                <a:gd name="T23" fmla="*/ 44 h 44"/>
                <a:gd name="T24" fmla="*/ 24 w 46"/>
                <a:gd name="T25" fmla="*/ 44 h 44"/>
                <a:gd name="T26" fmla="*/ 22 w 46"/>
                <a:gd name="T27" fmla="*/ 44 h 44"/>
                <a:gd name="T28" fmla="*/ 22 w 46"/>
                <a:gd name="T29" fmla="*/ 44 h 44"/>
                <a:gd name="T30" fmla="*/ 20 w 46"/>
                <a:gd name="T31" fmla="*/ 44 h 44"/>
                <a:gd name="T32" fmla="*/ 20 w 46"/>
                <a:gd name="T33" fmla="*/ 42 h 44"/>
                <a:gd name="T34" fmla="*/ 20 w 46"/>
                <a:gd name="T35" fmla="*/ 42 h 44"/>
                <a:gd name="T36" fmla="*/ 6 w 46"/>
                <a:gd name="T37" fmla="*/ 4 h 44"/>
                <a:gd name="T38" fmla="*/ 6 w 46"/>
                <a:gd name="T39" fmla="*/ 42 h 44"/>
                <a:gd name="T40" fmla="*/ 6 w 46"/>
                <a:gd name="T41" fmla="*/ 42 h 44"/>
                <a:gd name="T42" fmla="*/ 4 w 46"/>
                <a:gd name="T43" fmla="*/ 44 h 44"/>
                <a:gd name="T44" fmla="*/ 4 w 46"/>
                <a:gd name="T45" fmla="*/ 44 h 44"/>
                <a:gd name="T46" fmla="*/ 2 w 46"/>
                <a:gd name="T47" fmla="*/ 44 h 44"/>
                <a:gd name="T48" fmla="*/ 0 w 46"/>
                <a:gd name="T49" fmla="*/ 44 h 44"/>
                <a:gd name="T50" fmla="*/ 0 w 46"/>
                <a:gd name="T51" fmla="*/ 44 h 44"/>
                <a:gd name="T52" fmla="*/ 0 w 46"/>
                <a:gd name="T53" fmla="*/ 42 h 44"/>
                <a:gd name="T54" fmla="*/ 0 w 46"/>
                <a:gd name="T55" fmla="*/ 2 h 44"/>
                <a:gd name="T56" fmla="*/ 0 w 46"/>
                <a:gd name="T57" fmla="*/ 0 h 44"/>
                <a:gd name="T58" fmla="*/ 2 w 46"/>
                <a:gd name="T59" fmla="*/ 0 h 44"/>
                <a:gd name="T60" fmla="*/ 6 w 46"/>
                <a:gd name="T61" fmla="*/ 0 h 44"/>
                <a:gd name="T62" fmla="*/ 8 w 46"/>
                <a:gd name="T63" fmla="*/ 0 h 44"/>
                <a:gd name="T64" fmla="*/ 8 w 46"/>
                <a:gd name="T65" fmla="*/ 0 h 44"/>
                <a:gd name="T66" fmla="*/ 10 w 46"/>
                <a:gd name="T67" fmla="*/ 2 h 44"/>
                <a:gd name="T68" fmla="*/ 22 w 46"/>
                <a:gd name="T69" fmla="*/ 34 h 44"/>
                <a:gd name="T70" fmla="*/ 36 w 46"/>
                <a:gd name="T71" fmla="*/ 4 h 44"/>
                <a:gd name="T72" fmla="*/ 36 w 46"/>
                <a:gd name="T73" fmla="*/ 2 h 44"/>
                <a:gd name="T74" fmla="*/ 38 w 46"/>
                <a:gd name="T75" fmla="*/ 0 h 44"/>
                <a:gd name="T76" fmla="*/ 40 w 46"/>
                <a:gd name="T77" fmla="*/ 0 h 44"/>
                <a:gd name="T78" fmla="*/ 40 w 46"/>
                <a:gd name="T79" fmla="*/ 0 h 44"/>
                <a:gd name="T80" fmla="*/ 44 w 46"/>
                <a:gd name="T81" fmla="*/ 0 h 44"/>
                <a:gd name="T82" fmla="*/ 46 w 46"/>
                <a:gd name="T83" fmla="*/ 0 h 44"/>
                <a:gd name="T84" fmla="*/ 46 w 46"/>
                <a:gd name="T85" fmla="*/ 0 h 44"/>
                <a:gd name="T86" fmla="*/ 46 w 46"/>
                <a:gd name="T87" fmla="*/ 2 h 44"/>
                <a:gd name="T88" fmla="*/ 46 w 46"/>
                <a:gd name="T89" fmla="*/ 42 h 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6"/>
                <a:gd name="T136" fmla="*/ 0 h 44"/>
                <a:gd name="T137" fmla="*/ 46 w 46"/>
                <a:gd name="T138" fmla="*/ 44 h 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6" h="44">
                  <a:moveTo>
                    <a:pt x="46" y="42"/>
                  </a:moveTo>
                  <a:lnTo>
                    <a:pt x="46" y="42"/>
                  </a:lnTo>
                  <a:lnTo>
                    <a:pt x="46" y="44"/>
                  </a:lnTo>
                  <a:lnTo>
                    <a:pt x="44" y="44"/>
                  </a:lnTo>
                  <a:lnTo>
                    <a:pt x="42" y="44"/>
                  </a:lnTo>
                  <a:lnTo>
                    <a:pt x="42" y="42"/>
                  </a:lnTo>
                  <a:lnTo>
                    <a:pt x="42" y="4"/>
                  </a:lnTo>
                  <a:lnTo>
                    <a:pt x="40" y="4"/>
                  </a:lnTo>
                  <a:lnTo>
                    <a:pt x="26" y="42"/>
                  </a:lnTo>
                  <a:lnTo>
                    <a:pt x="24" y="44"/>
                  </a:lnTo>
                  <a:lnTo>
                    <a:pt x="22" y="44"/>
                  </a:lnTo>
                  <a:lnTo>
                    <a:pt x="20" y="44"/>
                  </a:lnTo>
                  <a:lnTo>
                    <a:pt x="20" y="42"/>
                  </a:lnTo>
                  <a:lnTo>
                    <a:pt x="6" y="4"/>
                  </a:lnTo>
                  <a:lnTo>
                    <a:pt x="6" y="42"/>
                  </a:lnTo>
                  <a:lnTo>
                    <a:pt x="4" y="44"/>
                  </a:lnTo>
                  <a:lnTo>
                    <a:pt x="2" y="44"/>
                  </a:lnTo>
                  <a:lnTo>
                    <a:pt x="0" y="44"/>
                  </a:lnTo>
                  <a:lnTo>
                    <a:pt x="0" y="42"/>
                  </a:lnTo>
                  <a:lnTo>
                    <a:pt x="0" y="2"/>
                  </a:lnTo>
                  <a:lnTo>
                    <a:pt x="0" y="0"/>
                  </a:lnTo>
                  <a:lnTo>
                    <a:pt x="2" y="0"/>
                  </a:lnTo>
                  <a:lnTo>
                    <a:pt x="6" y="0"/>
                  </a:lnTo>
                  <a:lnTo>
                    <a:pt x="8" y="0"/>
                  </a:lnTo>
                  <a:lnTo>
                    <a:pt x="10" y="2"/>
                  </a:lnTo>
                  <a:lnTo>
                    <a:pt x="10" y="4"/>
                  </a:lnTo>
                  <a:lnTo>
                    <a:pt x="22" y="34"/>
                  </a:lnTo>
                  <a:lnTo>
                    <a:pt x="24" y="34"/>
                  </a:lnTo>
                  <a:lnTo>
                    <a:pt x="36" y="4"/>
                  </a:lnTo>
                  <a:lnTo>
                    <a:pt x="36" y="2"/>
                  </a:lnTo>
                  <a:lnTo>
                    <a:pt x="38" y="0"/>
                  </a:lnTo>
                  <a:lnTo>
                    <a:pt x="40" y="0"/>
                  </a:lnTo>
                  <a:lnTo>
                    <a:pt x="44" y="0"/>
                  </a:lnTo>
                  <a:lnTo>
                    <a:pt x="46" y="0"/>
                  </a:lnTo>
                  <a:lnTo>
                    <a:pt x="46" y="2"/>
                  </a:lnTo>
                  <a:lnTo>
                    <a:pt x="46" y="42"/>
                  </a:lnTo>
                  <a:close/>
                </a:path>
              </a:pathLst>
            </a:custGeom>
            <a:solidFill>
              <a:srgbClr val="FFFFFF"/>
            </a:solidFill>
            <a:ln w="9525">
              <a:noFill/>
              <a:round/>
              <a:headEnd/>
              <a:tailEnd/>
            </a:ln>
          </p:spPr>
          <p:txBody>
            <a:bodyPr/>
            <a:lstStyle/>
            <a:p>
              <a:endParaRPr lang="el-GR"/>
            </a:p>
          </p:txBody>
        </p:sp>
      </p:grpSp>
      <p:sp>
        <p:nvSpPr>
          <p:cNvPr id="35" name="34 - Ισοσκελές τρίγωνο"/>
          <p:cNvSpPr/>
          <p:nvPr/>
        </p:nvSpPr>
        <p:spPr>
          <a:xfrm rot="5400000">
            <a:off x="7092280" y="5229200"/>
            <a:ext cx="288032" cy="2880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37" name="Unicefschool.wmv">
            <a:hlinkClick r:id="" action="ppaction://media"/>
          </p:cNvPr>
          <p:cNvPicPr>
            <a:picLocks noRot="1" noChangeAspect="1"/>
          </p:cNvPicPr>
          <p:nvPr>
            <a:videoFile r:link="rId1"/>
          </p:nvPr>
        </p:nvPicPr>
        <p:blipFill>
          <a:blip r:embed="rId7" cstate="print"/>
          <a:stretch>
            <a:fillRect/>
          </a:stretch>
        </p:blipFill>
        <p:spPr>
          <a:xfrm>
            <a:off x="1619672" y="1340768"/>
            <a:ext cx="5832648" cy="38221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08" fill="hold"/>
                                        <p:tgtEl>
                                          <p:spTgt spid="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7"/>
                </p:tgtEl>
              </p:cMediaNode>
            </p:video>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7"/>
                                        </p:tgtEl>
                                      </p:cBhvr>
                                    </p:cmd>
                                  </p:childTnLst>
                                </p:cTn>
                              </p:par>
                            </p:childTnLst>
                          </p:cTn>
                        </p:par>
                      </p:childTnLst>
                    </p:cTn>
                  </p:par>
                </p:childTnLst>
              </p:cTn>
              <p:nextCondLst>
                <p:cond evt="onClick" delay="0">
                  <p:tgtEl>
                    <p:spTgt spid="37"/>
                  </p:tgtEl>
                </p:cond>
              </p:nextCondLst>
            </p:seq>
          </p:childTnLst>
        </p:cTn>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TotalTime>
  <Words>422</Words>
  <Application>Microsoft Office PowerPoint</Application>
  <PresentationFormat>On-screen Show (4:3)</PresentationFormat>
  <Paragraphs>161</Paragraphs>
  <Slides>10</Slides>
  <Notes>0</Notes>
  <HiddenSlides>0</HiddenSlides>
  <MMClips>2</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Θέμα του Office</vt:lpstr>
      <vt:lpstr>Slide 1</vt:lpstr>
      <vt:lpstr>Slide 2</vt:lpstr>
      <vt:lpstr>Slide 3</vt:lpstr>
      <vt:lpstr>Slide 4</vt:lpstr>
      <vt:lpstr>Slide 5</vt:lpstr>
      <vt:lpstr>Slide 6</vt:lpstr>
      <vt:lpstr>Slide 7</vt:lpstr>
      <vt:lpstr>Slide 8</vt:lpstr>
      <vt:lpstr>Slide 9</vt:lpstr>
      <vt:lpstr>Slide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Jim</dc:creator>
  <cp:lastModifiedBy>School PC</cp:lastModifiedBy>
  <cp:revision>29</cp:revision>
  <dcterms:created xsi:type="dcterms:W3CDTF">2014-02-04T20:28:38Z</dcterms:created>
  <dcterms:modified xsi:type="dcterms:W3CDTF">2014-03-12T09:51:58Z</dcterms:modified>
</cp:coreProperties>
</file>